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95" r:id="rId2"/>
    <p:sldId id="257" r:id="rId3"/>
    <p:sldId id="258" r:id="rId4"/>
    <p:sldId id="259" r:id="rId5"/>
    <p:sldId id="260" r:id="rId6"/>
    <p:sldId id="261" r:id="rId7"/>
    <p:sldId id="262" r:id="rId8"/>
    <p:sldId id="263" r:id="rId9"/>
    <p:sldId id="296" r:id="rId10"/>
    <p:sldId id="298" r:id="rId11"/>
    <p:sldId id="265" r:id="rId12"/>
    <p:sldId id="266" r:id="rId13"/>
    <p:sldId id="267" r:id="rId14"/>
    <p:sldId id="268" r:id="rId15"/>
    <p:sldId id="271" r:id="rId16"/>
    <p:sldId id="272" r:id="rId17"/>
    <p:sldId id="273" r:id="rId18"/>
    <p:sldId id="274" r:id="rId19"/>
    <p:sldId id="275" r:id="rId20"/>
    <p:sldId id="276" r:id="rId21"/>
    <p:sldId id="280" r:id="rId22"/>
    <p:sldId id="281" r:id="rId23"/>
    <p:sldId id="299" r:id="rId24"/>
    <p:sldId id="300" r:id="rId25"/>
    <p:sldId id="301" r:id="rId26"/>
    <p:sldId id="302" r:id="rId27"/>
    <p:sldId id="303" r:id="rId28"/>
    <p:sldId id="304" r:id="rId29"/>
    <p:sldId id="305"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745" autoAdjust="0"/>
    <p:restoredTop sz="94660"/>
  </p:normalViewPr>
  <p:slideViewPr>
    <p:cSldViewPr>
      <p:cViewPr>
        <p:scale>
          <a:sx n="66" d="100"/>
          <a:sy n="66" d="100"/>
        </p:scale>
        <p:origin x="-1356" y="-7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1035050" y="1552575"/>
            <a:ext cx="10179050" cy="5305425"/>
            <a:chOff x="-652" y="978"/>
            <a:chExt cx="6412" cy="3342"/>
          </a:xfrm>
        </p:grpSpPr>
        <p:sp>
          <p:nvSpPr>
            <p:cNvPr id="5123"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2851CC"/>
                </a:gs>
                <a:gs pos="100000">
                  <a:schemeClr val="folHlink"/>
                </a:gs>
              </a:gsLst>
              <a:lin ang="0" scaled="1"/>
            </a:gradFill>
            <a:ln w="9525" cap="rnd">
              <a:noFill/>
              <a:round/>
              <a:headEnd/>
              <a:tailEnd/>
            </a:ln>
            <a:effectLst/>
          </p:spPr>
          <p:txBody>
            <a:bodyPr/>
            <a:lstStyle/>
            <a:p>
              <a:endParaRPr lang="en-US"/>
            </a:p>
          </p:txBody>
        </p:sp>
        <p:sp>
          <p:nvSpPr>
            <p:cNvPr id="5124"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folHlink"/>
              </a:solidFill>
              <a:round/>
              <a:headEnd type="none" w="sm" len="sm"/>
              <a:tailEnd type="none" w="sm" len="sm"/>
            </a:ln>
            <a:effectLst/>
          </p:spPr>
          <p:txBody>
            <a:bodyPr wrap="none" anchor="ctr"/>
            <a:lstStyle/>
            <a:p>
              <a:endParaRPr lang="en-US"/>
            </a:p>
          </p:txBody>
        </p:sp>
      </p:grpSp>
      <p:sp>
        <p:nvSpPr>
          <p:cNvPr id="5125" name="Rectangle 5"/>
          <p:cNvSpPr>
            <a:spLocks noGrp="1" noChangeArrowheads="1"/>
          </p:cNvSpPr>
          <p:nvPr>
            <p:ph type="ctrTitle" sz="quarter"/>
          </p:nvPr>
        </p:nvSpPr>
        <p:spPr>
          <a:xfrm>
            <a:off x="1293813" y="762000"/>
            <a:ext cx="7772400" cy="1143000"/>
          </a:xfrm>
        </p:spPr>
        <p:txBody>
          <a:bodyPr anchor="b"/>
          <a:lstStyle>
            <a:lvl1pPr>
              <a:defRPr>
                <a:solidFill>
                  <a:srgbClr val="FFCC66"/>
                </a:solidFill>
              </a:defRPr>
            </a:lvl1pPr>
          </a:lstStyle>
          <a:p>
            <a:r>
              <a:rPr lang="en-US"/>
              <a:t>Click to edit Master title style</a:t>
            </a:r>
          </a:p>
        </p:txBody>
      </p:sp>
      <p:sp>
        <p:nvSpPr>
          <p:cNvPr id="5126" name="Rectangle 6"/>
          <p:cNvSpPr>
            <a:spLocks noGrp="1" noChangeArrowheads="1"/>
          </p:cNvSpPr>
          <p:nvPr>
            <p:ph type="subTitle" sz="quarter" idx="1"/>
          </p:nvPr>
        </p:nvSpPr>
        <p:spPr>
          <a:xfrm>
            <a:off x="685800" y="3429000"/>
            <a:ext cx="6400800" cy="1752600"/>
          </a:xfrm>
        </p:spPr>
        <p:txBody>
          <a:bodyPr anchor="ctr"/>
          <a:lstStyle>
            <a:lvl1pPr marL="0" indent="0" algn="ctr">
              <a:buFontTx/>
              <a:buNone/>
              <a:defRPr>
                <a:solidFill>
                  <a:srgbClr val="FFFFFF"/>
                </a:solidFill>
              </a:defRPr>
            </a:lvl1pPr>
          </a:lstStyle>
          <a:p>
            <a:r>
              <a:rPr lang="en-US"/>
              <a:t>Click to edit Master subtitle style</a:t>
            </a:r>
          </a:p>
        </p:txBody>
      </p:sp>
      <p:sp>
        <p:nvSpPr>
          <p:cNvPr id="5127" name="Rectangle 7"/>
          <p:cNvSpPr>
            <a:spLocks noGrp="1" noChangeArrowheads="1"/>
          </p:cNvSpPr>
          <p:nvPr>
            <p:ph type="dt" sz="quarter" idx="2"/>
          </p:nvPr>
        </p:nvSpPr>
        <p:spPr/>
        <p:txBody>
          <a:bodyPr/>
          <a:lstStyle>
            <a:lvl1pPr>
              <a:defRPr>
                <a:solidFill>
                  <a:srgbClr val="FFFFFF"/>
                </a:solidFill>
              </a:defRPr>
            </a:lvl1pPr>
          </a:lstStyle>
          <a:p>
            <a:endParaRPr lang="en-US"/>
          </a:p>
        </p:txBody>
      </p:sp>
      <p:sp>
        <p:nvSpPr>
          <p:cNvPr id="5128" name="Rectangle 8"/>
          <p:cNvSpPr>
            <a:spLocks noGrp="1" noChangeArrowheads="1"/>
          </p:cNvSpPr>
          <p:nvPr>
            <p:ph type="ftr" sz="quarter" idx="3"/>
          </p:nvPr>
        </p:nvSpPr>
        <p:spPr/>
        <p:txBody>
          <a:bodyPr/>
          <a:lstStyle>
            <a:lvl1pPr>
              <a:defRPr>
                <a:solidFill>
                  <a:srgbClr val="FFFFFF"/>
                </a:solidFill>
              </a:defRPr>
            </a:lvl1pPr>
          </a:lstStyle>
          <a:p>
            <a:endParaRPr lang="en-US"/>
          </a:p>
        </p:txBody>
      </p:sp>
      <p:sp>
        <p:nvSpPr>
          <p:cNvPr id="5129" name="Rectangle 9"/>
          <p:cNvSpPr>
            <a:spLocks noGrp="1" noChangeArrowheads="1"/>
          </p:cNvSpPr>
          <p:nvPr>
            <p:ph type="sldNum" sz="quarter" idx="4"/>
          </p:nvPr>
        </p:nvSpPr>
        <p:spPr/>
        <p:txBody>
          <a:bodyPr/>
          <a:lstStyle>
            <a:lvl1pPr>
              <a:defRPr>
                <a:solidFill>
                  <a:srgbClr val="FFFFFF"/>
                </a:solidFill>
              </a:defRPr>
            </a:lvl1pPr>
          </a:lstStyle>
          <a:p>
            <a:fld id="{7EAAB2A0-4B1A-40BD-BB55-B9D34EDC37A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60A4CB-EDB2-4782-BDD1-E2B8C32A764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8E7C50-2120-4815-88BB-B4895F45CA5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8B813C-12AD-431B-B85F-3AD685E0F8C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501CBA-805B-494F-873F-34775A97C12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975EDD-ADF7-4F1F-92F3-388DF576C67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9652864-EC72-4DD5-BD2A-52FCEBF1370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28BE7AB-972B-4769-9ABC-4BEDF91D871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F5888C3-7A07-4368-A38C-4551AD5742D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7F4E73-2BB6-4060-9AED-38CD5A1B209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506ED5-3ACC-4B98-A0BE-98DB9C24EF7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1588"/>
            <a:ext cx="9132888" cy="6845300"/>
            <a:chOff x="0" y="1"/>
            <a:chExt cx="5753" cy="4312"/>
          </a:xfrm>
        </p:grpSpPr>
        <p:sp>
          <p:nvSpPr>
            <p:cNvPr id="4099"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rgbClr val="2851CC"/>
                </a:gs>
                <a:gs pos="100000">
                  <a:schemeClr val="folHlink"/>
                </a:gs>
              </a:gsLst>
              <a:lin ang="0" scaled="1"/>
            </a:gradFill>
            <a:ln w="9525" cap="rnd">
              <a:noFill/>
              <a:round/>
              <a:headEnd/>
              <a:tailEnd/>
            </a:ln>
            <a:effectLst/>
          </p:spPr>
          <p:txBody>
            <a:bodyPr/>
            <a:lstStyle/>
            <a:p>
              <a:endParaRPr lang="en-US"/>
            </a:p>
          </p:txBody>
        </p:sp>
        <p:sp>
          <p:nvSpPr>
            <p:cNvPr id="4100"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folHlink"/>
              </a:solidFill>
              <a:round/>
              <a:headEnd type="none" w="sm" len="sm"/>
              <a:tailEnd type="none" w="sm" len="sm"/>
            </a:ln>
            <a:effectLst/>
          </p:spPr>
          <p:txBody>
            <a:bodyPr wrap="none" anchor="ctr"/>
            <a:lstStyle/>
            <a:p>
              <a:endParaRPr lang="en-US"/>
            </a:p>
          </p:txBody>
        </p:sp>
      </p:grpSp>
      <p:sp>
        <p:nvSpPr>
          <p:cNvPr id="4101"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endParaRPr lang="en-US"/>
          </a:p>
        </p:txBody>
      </p:sp>
      <p:sp>
        <p:nvSpPr>
          <p:cNvPr id="410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4105"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29636A78-AD15-4FDA-9B68-50E5A42BCFB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32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3200">
          <a:solidFill>
            <a:schemeClr val="tx1"/>
          </a:solidFill>
          <a:latin typeface="+mn-lt"/>
        </a:defRPr>
      </a:lvl3pPr>
      <a:lvl4pPr marL="1600200" indent="-228600" algn="l" rtl="0" eaLnBrk="0" fontAlgn="base" hangingPunct="0">
        <a:spcBef>
          <a:spcPct val="20000"/>
        </a:spcBef>
        <a:spcAft>
          <a:spcPct val="0"/>
        </a:spcAft>
        <a:buClr>
          <a:schemeClr val="tx1"/>
        </a:buClr>
        <a:buChar char="•"/>
        <a:defRPr sz="32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32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sz="32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sz="32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sz="32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14282" y="2071679"/>
            <a:ext cx="8713788" cy="3693319"/>
          </a:xfrm>
          <a:prstGeom prst="rect">
            <a:avLst/>
          </a:prstGeom>
          <a:noFill/>
          <a:ln w="9525">
            <a:noFill/>
            <a:miter lim="800000"/>
            <a:headEnd/>
            <a:tailEnd/>
          </a:ln>
          <a:effectLst/>
        </p:spPr>
        <p:txBody>
          <a:bodyPr wrap="square">
            <a:spAutoFit/>
          </a:bodyPr>
          <a:lstStyle/>
          <a:p>
            <a:pPr algn="ctr" eaLnBrk="1" hangingPunct="1">
              <a:spcBef>
                <a:spcPct val="50000"/>
              </a:spcBef>
            </a:pPr>
            <a:r>
              <a:rPr lang="en-US" sz="6000" b="1" dirty="0" smtClean="0">
                <a:solidFill>
                  <a:schemeClr val="tx2"/>
                </a:solidFill>
                <a:cs typeface="Times New Roman" pitchFamily="18" charset="0"/>
              </a:rPr>
              <a:t>SEMIOLOGIE</a:t>
            </a:r>
          </a:p>
          <a:p>
            <a:pPr algn="ctr" eaLnBrk="1" hangingPunct="1">
              <a:spcBef>
                <a:spcPct val="50000"/>
              </a:spcBef>
            </a:pPr>
            <a:r>
              <a:rPr lang="en-US" sz="4000" b="1" dirty="0" smtClean="0">
                <a:solidFill>
                  <a:schemeClr val="tx2"/>
                </a:solidFill>
                <a:cs typeface="Times New Roman" pitchFamily="18" charset="0"/>
              </a:rPr>
              <a:t>SINDROAME </a:t>
            </a:r>
            <a:r>
              <a:rPr lang="en-US" sz="4000" b="1" dirty="0" smtClean="0">
                <a:solidFill>
                  <a:schemeClr val="tx2"/>
                </a:solidFill>
                <a:cs typeface="Times New Roman" pitchFamily="18" charset="0"/>
              </a:rPr>
              <a:t>RESPIRATORII</a:t>
            </a:r>
          </a:p>
          <a:p>
            <a:pPr algn="ctr" eaLnBrk="1" hangingPunct="1">
              <a:spcBef>
                <a:spcPct val="50000"/>
              </a:spcBef>
            </a:pPr>
            <a:r>
              <a:rPr lang="en-US" sz="4000" b="1" dirty="0" smtClean="0">
                <a:solidFill>
                  <a:schemeClr val="tx2"/>
                </a:solidFill>
                <a:cs typeface="Times New Roman" pitchFamily="18" charset="0"/>
              </a:rPr>
              <a:t>(obstructive)</a:t>
            </a:r>
            <a:endParaRPr lang="en-US" sz="4000" b="1" dirty="0" smtClean="0">
              <a:solidFill>
                <a:schemeClr val="tx2"/>
              </a:solidFill>
              <a:cs typeface="Times New Roman" pitchFamily="18" charset="0"/>
            </a:endParaRPr>
          </a:p>
          <a:p>
            <a:pPr algn="ctr" eaLnBrk="1" hangingPunct="1">
              <a:spcBef>
                <a:spcPct val="50000"/>
              </a:spcBef>
            </a:pPr>
            <a:endParaRPr lang="en-US" sz="3600" b="1"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PLAM87"/>
          <p:cNvPicPr>
            <a:picLocks noChangeAspect="1" noChangeArrowheads="1"/>
          </p:cNvPicPr>
          <p:nvPr/>
        </p:nvPicPr>
        <p:blipFill>
          <a:blip r:embed="rId2"/>
          <a:srcRect/>
          <a:stretch>
            <a:fillRect/>
          </a:stretch>
        </p:blipFill>
        <p:spPr bwMode="auto">
          <a:xfrm>
            <a:off x="685800" y="685800"/>
            <a:ext cx="4397375" cy="5795963"/>
          </a:xfrm>
          <a:prstGeom prst="rect">
            <a:avLst/>
          </a:prstGeom>
          <a:noFill/>
          <a:ln w="9525">
            <a:solidFill>
              <a:srgbClr val="FF5050"/>
            </a:solidFill>
            <a:miter lim="800000"/>
            <a:headEnd/>
            <a:tailEnd/>
          </a:ln>
        </p:spPr>
      </p:pic>
      <p:pic>
        <p:nvPicPr>
          <p:cNvPr id="50179" name="Picture 3" descr="PLAM87B"/>
          <p:cNvPicPr>
            <a:picLocks noChangeAspect="1" noChangeArrowheads="1"/>
          </p:cNvPicPr>
          <p:nvPr/>
        </p:nvPicPr>
        <p:blipFill>
          <a:blip r:embed="rId3"/>
          <a:srcRect/>
          <a:stretch>
            <a:fillRect/>
          </a:stretch>
        </p:blipFill>
        <p:spPr bwMode="auto">
          <a:xfrm>
            <a:off x="4975225" y="838200"/>
            <a:ext cx="4168775" cy="4005263"/>
          </a:xfrm>
          <a:prstGeom prst="rect">
            <a:avLst/>
          </a:prstGeom>
          <a:noFill/>
          <a:ln w="9525">
            <a:solidFill>
              <a:srgbClr val="FF5050"/>
            </a:solidFill>
            <a:miter lim="800000"/>
            <a:headEnd/>
            <a:tailEnd/>
          </a:ln>
        </p:spPr>
      </p:pic>
      <p:sp>
        <p:nvSpPr>
          <p:cNvPr id="50180" name="Line 4"/>
          <p:cNvSpPr>
            <a:spLocks noChangeShapeType="1"/>
          </p:cNvSpPr>
          <p:nvPr/>
        </p:nvSpPr>
        <p:spPr bwMode="auto">
          <a:xfrm flipV="1">
            <a:off x="2514600" y="3048000"/>
            <a:ext cx="609600" cy="381000"/>
          </a:xfrm>
          <a:prstGeom prst="line">
            <a:avLst/>
          </a:prstGeom>
          <a:noFill/>
          <a:ln w="28575">
            <a:solidFill>
              <a:schemeClr val="accent1"/>
            </a:solidFill>
            <a:round/>
            <a:headEnd/>
            <a:tailEnd type="triangle" w="med" len="med"/>
          </a:ln>
          <a:effectLst/>
        </p:spPr>
        <p:txBody>
          <a:bodyPr wrap="none" anchor="ctr"/>
          <a:lstStyle/>
          <a:p>
            <a:endParaRPr lang="en-US"/>
          </a:p>
        </p:txBody>
      </p:sp>
      <p:sp>
        <p:nvSpPr>
          <p:cNvPr id="50181" name="Text Box 5"/>
          <p:cNvSpPr txBox="1">
            <a:spLocks noChangeArrowheads="1"/>
          </p:cNvSpPr>
          <p:nvPr/>
        </p:nvSpPr>
        <p:spPr bwMode="auto">
          <a:xfrm>
            <a:off x="5029200" y="5029200"/>
            <a:ext cx="4114800" cy="466725"/>
          </a:xfrm>
          <a:prstGeom prst="rect">
            <a:avLst/>
          </a:prstGeom>
          <a:solidFill>
            <a:schemeClr val="hlink"/>
          </a:solidFill>
          <a:ln w="9525">
            <a:solidFill>
              <a:srgbClr val="FF5050"/>
            </a:solidFill>
            <a:miter lim="800000"/>
            <a:headEnd/>
            <a:tailEnd/>
          </a:ln>
          <a:effectLst/>
        </p:spPr>
        <p:txBody>
          <a:bodyPr>
            <a:spAutoFit/>
          </a:bodyPr>
          <a:lstStyle/>
          <a:p>
            <a:pPr>
              <a:spcBef>
                <a:spcPct val="50000"/>
              </a:spcBef>
            </a:pPr>
            <a:r>
              <a:rPr lang="en-US" sz="2400" b="1">
                <a:solidFill>
                  <a:schemeClr val="accent1"/>
                </a:solidFill>
                <a:effectLst>
                  <a:outerShdw blurRad="38100" dist="38100" dir="2700000" algn="tl">
                    <a:srgbClr val="000000"/>
                  </a:outerShdw>
                </a:effectLst>
              </a:rPr>
              <a:t>BRONSITA DEFORMANTA</a:t>
            </a:r>
          </a:p>
        </p:txBody>
      </p:sp>
      <p:sp>
        <p:nvSpPr>
          <p:cNvPr id="50182" name="Text Box 6"/>
          <p:cNvSpPr txBox="1">
            <a:spLocks noChangeArrowheads="1"/>
          </p:cNvSpPr>
          <p:nvPr/>
        </p:nvSpPr>
        <p:spPr bwMode="auto">
          <a:xfrm>
            <a:off x="1219200" y="228600"/>
            <a:ext cx="2209800" cy="376238"/>
          </a:xfrm>
          <a:prstGeom prst="rect">
            <a:avLst/>
          </a:prstGeom>
          <a:noFill/>
          <a:ln w="9525">
            <a:solidFill>
              <a:srgbClr val="FFFF66"/>
            </a:solidFill>
            <a:miter lim="800000"/>
            <a:headEnd/>
            <a:tailEnd/>
          </a:ln>
          <a:effectLst/>
        </p:spPr>
        <p:txBody>
          <a:bodyPr>
            <a:spAutoFit/>
          </a:bodyPr>
          <a:lstStyle/>
          <a:p>
            <a:pPr>
              <a:spcBef>
                <a:spcPct val="50000"/>
              </a:spcBef>
            </a:pPr>
            <a:r>
              <a:rPr lang="en-US" b="1">
                <a:solidFill>
                  <a:srgbClr val="FFFF66"/>
                </a:solidFill>
                <a:effectLst>
                  <a:outerShdw blurRad="38100" dist="38100" dir="2700000" algn="tl">
                    <a:srgbClr val="000000"/>
                  </a:outerShdw>
                </a:effectLst>
              </a:rPr>
              <a:t>Patologie bronsica</a:t>
            </a:r>
          </a:p>
        </p:txBody>
      </p:sp>
      <p:sp>
        <p:nvSpPr>
          <p:cNvPr id="50183" name="Line 7"/>
          <p:cNvSpPr>
            <a:spLocks noChangeShapeType="1"/>
          </p:cNvSpPr>
          <p:nvPr/>
        </p:nvSpPr>
        <p:spPr bwMode="auto">
          <a:xfrm flipV="1">
            <a:off x="5562600" y="3200400"/>
            <a:ext cx="609600" cy="304800"/>
          </a:xfrm>
          <a:prstGeom prst="line">
            <a:avLst/>
          </a:prstGeom>
          <a:noFill/>
          <a:ln w="28575">
            <a:solidFill>
              <a:srgbClr val="FFFF66"/>
            </a:solidFill>
            <a:round/>
            <a:headEnd/>
            <a:tailEnd type="triangle" w="med" len="med"/>
          </a:ln>
          <a:effectLst/>
        </p:spPr>
        <p:txBody>
          <a:bodyPr wrap="none" anchor="ctr"/>
          <a:lstStyle/>
          <a:p>
            <a:endParaRPr lang="en-US"/>
          </a:p>
        </p:txBody>
      </p:sp>
      <p:sp>
        <p:nvSpPr>
          <p:cNvPr id="50184" name="Line 8"/>
          <p:cNvSpPr>
            <a:spLocks noChangeShapeType="1"/>
          </p:cNvSpPr>
          <p:nvPr/>
        </p:nvSpPr>
        <p:spPr bwMode="auto">
          <a:xfrm flipH="1">
            <a:off x="7086600" y="2514600"/>
            <a:ext cx="609600" cy="304800"/>
          </a:xfrm>
          <a:prstGeom prst="line">
            <a:avLst/>
          </a:prstGeom>
          <a:noFill/>
          <a:ln w="28575">
            <a:solidFill>
              <a:srgbClr val="FFFF66"/>
            </a:solidFill>
            <a:round/>
            <a:headEnd/>
            <a:tailEnd type="triangle" w="med" len="med"/>
          </a:ln>
          <a:effectLst/>
        </p:spPr>
        <p:txBody>
          <a:bodyPr wrap="none" anchor="ctr"/>
          <a:lstStyle/>
          <a:p>
            <a:endParaRPr lang="en-US"/>
          </a:p>
        </p:txBody>
      </p:sp>
      <p:sp>
        <p:nvSpPr>
          <p:cNvPr id="50185" name="Rectangle 9"/>
          <p:cNvSpPr>
            <a:spLocks noChangeArrowheads="1"/>
          </p:cNvSpPr>
          <p:nvPr/>
        </p:nvSpPr>
        <p:spPr bwMode="auto">
          <a:xfrm>
            <a:off x="2286000" y="2362200"/>
            <a:ext cx="1981200" cy="1524000"/>
          </a:xfrm>
          <a:prstGeom prst="rect">
            <a:avLst/>
          </a:prstGeom>
          <a:noFill/>
          <a:ln w="9525">
            <a:solidFill>
              <a:schemeClr val="tx1"/>
            </a:solidFill>
            <a:miter lim="800000"/>
            <a:headEnd/>
            <a:tailEnd/>
          </a:ln>
          <a:effectLst/>
        </p:spPr>
        <p:txBody>
          <a:bodyPr wrap="none" anchor="ctr"/>
          <a:lstStyle/>
          <a:p>
            <a:endParaRPr lang="en-US"/>
          </a:p>
        </p:txBody>
      </p:sp>
      <p:sp>
        <p:nvSpPr>
          <p:cNvPr id="50186" name="Text Box 10"/>
          <p:cNvSpPr txBox="1">
            <a:spLocks noChangeArrowheads="1"/>
          </p:cNvSpPr>
          <p:nvPr/>
        </p:nvSpPr>
        <p:spPr bwMode="auto">
          <a:xfrm>
            <a:off x="5334000" y="381000"/>
            <a:ext cx="3429000" cy="858838"/>
          </a:xfrm>
          <a:prstGeom prst="rect">
            <a:avLst/>
          </a:prstGeom>
          <a:solidFill>
            <a:schemeClr val="accent2"/>
          </a:solidFill>
          <a:ln w="9525">
            <a:noFill/>
            <a:miter lim="800000"/>
            <a:headEnd/>
            <a:tailEnd/>
          </a:ln>
          <a:effectLst/>
        </p:spPr>
        <p:txBody>
          <a:bodyPr>
            <a:spAutoFit/>
          </a:bodyPr>
          <a:lstStyle/>
          <a:p>
            <a:pPr algn="ctr">
              <a:spcBef>
                <a:spcPct val="50000"/>
              </a:spcBef>
            </a:pPr>
            <a:r>
              <a:rPr lang="en-US" sz="2400" b="1">
                <a:solidFill>
                  <a:schemeClr val="bg1"/>
                </a:solidFill>
              </a:rPr>
              <a:t>ULCERATII</a:t>
            </a:r>
          </a:p>
          <a:p>
            <a:pPr algn="ctr">
              <a:lnSpc>
                <a:spcPct val="60000"/>
              </a:lnSpc>
              <a:spcBef>
                <a:spcPct val="50000"/>
              </a:spcBef>
            </a:pPr>
            <a:r>
              <a:rPr lang="en-US" sz="2400" b="1">
                <a:solidFill>
                  <a:schemeClr val="bg1"/>
                </a:solidFill>
              </a:rPr>
              <a:t>“NISE” PARIETALE</a:t>
            </a:r>
          </a:p>
        </p:txBody>
      </p:sp>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80"/>
                                        </p:tgtEl>
                                        <p:attrNameLst>
                                          <p:attrName>style.visibility</p:attrName>
                                        </p:attrNameLst>
                                      </p:cBhvr>
                                      <p:to>
                                        <p:strVal val="visible"/>
                                      </p:to>
                                    </p:set>
                                    <p:anim calcmode="lin" valueType="num">
                                      <p:cBhvr additive="base">
                                        <p:cTn id="7" dur="500" fill="hold"/>
                                        <p:tgtEl>
                                          <p:spTgt spid="50180"/>
                                        </p:tgtEl>
                                        <p:attrNameLst>
                                          <p:attrName>ppt_x</p:attrName>
                                        </p:attrNameLst>
                                      </p:cBhvr>
                                      <p:tavLst>
                                        <p:tav tm="0">
                                          <p:val>
                                            <p:strVal val="0-#ppt_w/2"/>
                                          </p:val>
                                        </p:tav>
                                        <p:tav tm="100000">
                                          <p:val>
                                            <p:strVal val="#ppt_x"/>
                                          </p:val>
                                        </p:tav>
                                      </p:tavLst>
                                    </p:anim>
                                    <p:anim calcmode="lin" valueType="num">
                                      <p:cBhvr additive="base">
                                        <p:cTn id="8" dur="500" fill="hold"/>
                                        <p:tgtEl>
                                          <p:spTgt spid="5018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5018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nodeType="clickEffect">
                                  <p:stCondLst>
                                    <p:cond delay="0"/>
                                  </p:stCondLst>
                                  <p:childTnLst>
                                    <p:set>
                                      <p:cBhvr>
                                        <p:cTn id="15" dur="1" fill="hold">
                                          <p:stCondLst>
                                            <p:cond delay="0"/>
                                          </p:stCondLst>
                                        </p:cTn>
                                        <p:tgtEl>
                                          <p:spTgt spid="50179"/>
                                        </p:tgtEl>
                                        <p:attrNameLst>
                                          <p:attrName>style.visibility</p:attrName>
                                        </p:attrNameLst>
                                      </p:cBhvr>
                                      <p:to>
                                        <p:strVal val="visible"/>
                                      </p:to>
                                    </p:set>
                                    <p:animEffect transition="in" filter="box(out)">
                                      <p:cBhvr>
                                        <p:cTn id="16" dur="500"/>
                                        <p:tgtEl>
                                          <p:spTgt spid="50179"/>
                                        </p:tgtEl>
                                      </p:cBhvr>
                                    </p:animEffect>
                                  </p:childTnLst>
                                </p:cTn>
                              </p:par>
                            </p:childTnLst>
                          </p:cTn>
                        </p:par>
                        <p:par>
                          <p:cTn id="17" fill="hold">
                            <p:stCondLst>
                              <p:cond delay="500"/>
                            </p:stCondLst>
                            <p:childTnLst>
                              <p:par>
                                <p:cTn id="18" presetID="2" presetClass="entr" presetSubtype="8" fill="hold" grpId="0" nodeType="afterEffect">
                                  <p:stCondLst>
                                    <p:cond delay="0"/>
                                  </p:stCondLst>
                                  <p:childTnLst>
                                    <p:set>
                                      <p:cBhvr>
                                        <p:cTn id="19" dur="1" fill="hold">
                                          <p:stCondLst>
                                            <p:cond delay="0"/>
                                          </p:stCondLst>
                                        </p:cTn>
                                        <p:tgtEl>
                                          <p:spTgt spid="50183"/>
                                        </p:tgtEl>
                                        <p:attrNameLst>
                                          <p:attrName>style.visibility</p:attrName>
                                        </p:attrNameLst>
                                      </p:cBhvr>
                                      <p:to>
                                        <p:strVal val="visible"/>
                                      </p:to>
                                    </p:set>
                                    <p:anim calcmode="lin" valueType="num">
                                      <p:cBhvr additive="base">
                                        <p:cTn id="20" dur="500" fill="hold"/>
                                        <p:tgtEl>
                                          <p:spTgt spid="50183"/>
                                        </p:tgtEl>
                                        <p:attrNameLst>
                                          <p:attrName>ppt_x</p:attrName>
                                        </p:attrNameLst>
                                      </p:cBhvr>
                                      <p:tavLst>
                                        <p:tav tm="0">
                                          <p:val>
                                            <p:strVal val="0-#ppt_w/2"/>
                                          </p:val>
                                        </p:tav>
                                        <p:tav tm="100000">
                                          <p:val>
                                            <p:strVal val="#ppt_x"/>
                                          </p:val>
                                        </p:tav>
                                      </p:tavLst>
                                    </p:anim>
                                    <p:anim calcmode="lin" valueType="num">
                                      <p:cBhvr additive="base">
                                        <p:cTn id="21" dur="500" fill="hold"/>
                                        <p:tgtEl>
                                          <p:spTgt spid="50183"/>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2" fill="hold" grpId="0" nodeType="afterEffect">
                                  <p:stCondLst>
                                    <p:cond delay="0"/>
                                  </p:stCondLst>
                                  <p:childTnLst>
                                    <p:set>
                                      <p:cBhvr>
                                        <p:cTn id="24" dur="1" fill="hold">
                                          <p:stCondLst>
                                            <p:cond delay="0"/>
                                          </p:stCondLst>
                                        </p:cTn>
                                        <p:tgtEl>
                                          <p:spTgt spid="50184"/>
                                        </p:tgtEl>
                                        <p:attrNameLst>
                                          <p:attrName>style.visibility</p:attrName>
                                        </p:attrNameLst>
                                      </p:cBhvr>
                                      <p:to>
                                        <p:strVal val="visible"/>
                                      </p:to>
                                    </p:set>
                                    <p:anim calcmode="lin" valueType="num">
                                      <p:cBhvr additive="base">
                                        <p:cTn id="25" dur="500" fill="hold"/>
                                        <p:tgtEl>
                                          <p:spTgt spid="50184"/>
                                        </p:tgtEl>
                                        <p:attrNameLst>
                                          <p:attrName>ppt_x</p:attrName>
                                        </p:attrNameLst>
                                      </p:cBhvr>
                                      <p:tavLst>
                                        <p:tav tm="0">
                                          <p:val>
                                            <p:strVal val="1+#ppt_w/2"/>
                                          </p:val>
                                        </p:tav>
                                        <p:tav tm="100000">
                                          <p:val>
                                            <p:strVal val="#ppt_x"/>
                                          </p:val>
                                        </p:tav>
                                      </p:tavLst>
                                    </p:anim>
                                    <p:anim calcmode="lin" valueType="num">
                                      <p:cBhvr additive="base">
                                        <p:cTn id="26" dur="500" fill="hold"/>
                                        <p:tgtEl>
                                          <p:spTgt spid="50184"/>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 presetClass="entr" presetSubtype="8" fill="hold" grpId="0" nodeType="afterEffect">
                                  <p:stCondLst>
                                    <p:cond delay="0"/>
                                  </p:stCondLst>
                                  <p:childTnLst>
                                    <p:set>
                                      <p:cBhvr>
                                        <p:cTn id="29" dur="1" fill="hold">
                                          <p:stCondLst>
                                            <p:cond delay="0"/>
                                          </p:stCondLst>
                                        </p:cTn>
                                        <p:tgtEl>
                                          <p:spTgt spid="50186"/>
                                        </p:tgtEl>
                                        <p:attrNameLst>
                                          <p:attrName>style.visibility</p:attrName>
                                        </p:attrNameLst>
                                      </p:cBhvr>
                                      <p:to>
                                        <p:strVal val="visible"/>
                                      </p:to>
                                    </p:set>
                                    <p:anim calcmode="lin" valueType="num">
                                      <p:cBhvr additive="base">
                                        <p:cTn id="30" dur="500" fill="hold"/>
                                        <p:tgtEl>
                                          <p:spTgt spid="50186"/>
                                        </p:tgtEl>
                                        <p:attrNameLst>
                                          <p:attrName>ppt_x</p:attrName>
                                        </p:attrNameLst>
                                      </p:cBhvr>
                                      <p:tavLst>
                                        <p:tav tm="0">
                                          <p:val>
                                            <p:strVal val="0-#ppt_w/2"/>
                                          </p:val>
                                        </p:tav>
                                        <p:tav tm="100000">
                                          <p:val>
                                            <p:strVal val="#ppt_x"/>
                                          </p:val>
                                        </p:tav>
                                      </p:tavLst>
                                    </p:anim>
                                    <p:anim calcmode="lin" valueType="num">
                                      <p:cBhvr additive="base">
                                        <p:cTn id="31" dur="500" fill="hold"/>
                                        <p:tgtEl>
                                          <p:spTgt spid="501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animBg="1"/>
      <p:bldP spid="50183" grpId="0" animBg="1"/>
      <p:bldP spid="50184" grpId="0" animBg="1"/>
      <p:bldP spid="50185" grpId="0" animBg="1"/>
      <p:bldP spid="50186"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611188" y="404813"/>
            <a:ext cx="2317750" cy="366712"/>
          </a:xfrm>
          <a:prstGeom prst="rect">
            <a:avLst/>
          </a:prstGeom>
          <a:noFill/>
          <a:ln w="9525">
            <a:noFill/>
            <a:miter lim="800000"/>
            <a:headEnd/>
            <a:tailEnd/>
          </a:ln>
          <a:effectLst/>
        </p:spPr>
        <p:txBody>
          <a:bodyPr wrap="none" anchor="ctr">
            <a:spAutoFit/>
          </a:bodyPr>
          <a:lstStyle/>
          <a:p>
            <a:pPr eaLnBrk="1" hangingPunct="1"/>
            <a:r>
              <a:rPr lang="ro-RO" b="1">
                <a:solidFill>
                  <a:schemeClr val="accent2"/>
                </a:solidFill>
                <a:effectLst>
                  <a:outerShdw blurRad="38100" dist="38100" dir="2700000" algn="tl">
                    <a:srgbClr val="000000"/>
                  </a:outerShdw>
                </a:effectLst>
              </a:rPr>
              <a:t>ASTMUL BRONŞIC</a:t>
            </a:r>
            <a:r>
              <a:rPr lang="en-US" b="1">
                <a:solidFill>
                  <a:schemeClr val="accent2"/>
                </a:solidFill>
                <a:effectLst>
                  <a:outerShdw blurRad="38100" dist="38100" dir="2700000" algn="tl">
                    <a:srgbClr val="000000"/>
                  </a:outerShdw>
                </a:effectLst>
              </a:rPr>
              <a:t> </a:t>
            </a:r>
          </a:p>
        </p:txBody>
      </p:sp>
      <p:sp>
        <p:nvSpPr>
          <p:cNvPr id="14341" name="Text Box 5"/>
          <p:cNvSpPr txBox="1">
            <a:spLocks noChangeArrowheads="1"/>
          </p:cNvSpPr>
          <p:nvPr/>
        </p:nvSpPr>
        <p:spPr bwMode="auto">
          <a:xfrm>
            <a:off x="395288" y="908050"/>
            <a:ext cx="8424862" cy="2978150"/>
          </a:xfrm>
          <a:prstGeom prst="rect">
            <a:avLst/>
          </a:prstGeom>
          <a:noFill/>
          <a:ln w="9525">
            <a:noFill/>
            <a:miter lim="800000"/>
            <a:headEnd/>
            <a:tailEnd/>
          </a:ln>
          <a:effectLst/>
        </p:spPr>
        <p:txBody>
          <a:bodyPr>
            <a:spAutoFit/>
          </a:bodyPr>
          <a:lstStyle/>
          <a:p>
            <a:pPr algn="just">
              <a:spcBef>
                <a:spcPct val="50000"/>
              </a:spcBef>
              <a:buFont typeface="Wingdings" pitchFamily="2" charset="2"/>
              <a:buChar char="§"/>
            </a:pPr>
            <a:r>
              <a:rPr lang="en-US">
                <a:solidFill>
                  <a:schemeClr val="accent2"/>
                </a:solidFill>
              </a:rPr>
              <a:t> </a:t>
            </a:r>
            <a:r>
              <a:rPr lang="ro-RO">
                <a:solidFill>
                  <a:schemeClr val="accent2"/>
                </a:solidFill>
              </a:rPr>
              <a:t>Astmul bronşic este o afecţiune caracterizată prin reactivitatea bronşică anormal crescută faţă de stimuli numeroşi şi diverşi, care se manifestă fiziopatologic prin îngustarea căilor respiratorii, ce se remite spontan sau după tratament şi se exprimă clinic prin triada: wheezing, dispnee, tuse.</a:t>
            </a:r>
            <a:endParaRPr lang="en-US">
              <a:solidFill>
                <a:schemeClr val="accent2"/>
              </a:solidFill>
            </a:endParaRPr>
          </a:p>
          <a:p>
            <a:pPr algn="just">
              <a:spcBef>
                <a:spcPct val="50000"/>
              </a:spcBef>
              <a:buFont typeface="Wingdings" pitchFamily="2" charset="2"/>
              <a:buChar char="§"/>
            </a:pPr>
            <a:r>
              <a:rPr lang="ro-RO">
                <a:solidFill>
                  <a:schemeClr val="accent2"/>
                </a:solidFill>
              </a:rPr>
              <a:t> Boala are un caracter episodic, evoluând în accese, separate de perioade asimptomatice; crizele durează minute până la ore; există şi astm cu dispnee continuă. </a:t>
            </a:r>
            <a:endParaRPr lang="en-US">
              <a:solidFill>
                <a:schemeClr val="accent2"/>
              </a:solidFill>
            </a:endParaRPr>
          </a:p>
          <a:p>
            <a:pPr algn="just">
              <a:spcBef>
                <a:spcPct val="50000"/>
              </a:spcBef>
              <a:buFont typeface="Wingdings" pitchFamily="2" charset="2"/>
              <a:buChar char="§"/>
            </a:pPr>
            <a:r>
              <a:rPr lang="en-US">
                <a:solidFill>
                  <a:schemeClr val="accent2"/>
                </a:solidFill>
              </a:rPr>
              <a:t> </a:t>
            </a:r>
            <a:r>
              <a:rPr lang="ro-RO">
                <a:solidFill>
                  <a:schemeClr val="accent2"/>
                </a:solidFill>
              </a:rPr>
              <a:t>Când dispneea este intensă, severă şi durează peste 24 ore vorbim de status astmaticus.</a:t>
            </a:r>
            <a:endParaRPr lang="en-US">
              <a:solidFill>
                <a:schemeClr val="accent2"/>
              </a:solidFill>
            </a:endParaRPr>
          </a:p>
          <a:p>
            <a:pPr algn="just">
              <a:spcBef>
                <a:spcPct val="50000"/>
              </a:spcBef>
              <a:buFont typeface="Wingdings" pitchFamily="2" charset="2"/>
              <a:buChar char="§"/>
            </a:pPr>
            <a:r>
              <a:rPr lang="en-US">
                <a:solidFill>
                  <a:schemeClr val="accent2"/>
                </a:solidFill>
              </a:rPr>
              <a:t> </a:t>
            </a:r>
            <a:r>
              <a:rPr lang="ro-RO">
                <a:solidFill>
                  <a:schemeClr val="accent2"/>
                </a:solidFill>
              </a:rPr>
              <a:t>Incidenţa este de 5% la adulţi şi de 7-10% la copii, raportul băieţi/fete</a:t>
            </a:r>
            <a:br>
              <a:rPr lang="ro-RO">
                <a:solidFill>
                  <a:schemeClr val="accent2"/>
                </a:solidFill>
              </a:rPr>
            </a:br>
            <a:r>
              <a:rPr lang="ro-RO">
                <a:solidFill>
                  <a:schemeClr val="accent2"/>
                </a:solidFill>
              </a:rPr>
              <a:t>fiind de 2:1; la adulţi, raportul pe sexe este de 1:1.	</a:t>
            </a:r>
            <a:endParaRPr lang="en-US">
              <a:solidFill>
                <a:schemeClr val="accent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323850" y="260350"/>
            <a:ext cx="8640763" cy="4760913"/>
          </a:xfrm>
          <a:prstGeom prst="rect">
            <a:avLst/>
          </a:prstGeom>
          <a:noFill/>
          <a:ln w="9525">
            <a:noFill/>
            <a:miter lim="800000"/>
            <a:headEnd/>
            <a:tailEnd/>
          </a:ln>
          <a:effectLst/>
        </p:spPr>
        <p:txBody>
          <a:bodyPr>
            <a:spAutoFit/>
          </a:bodyPr>
          <a:lstStyle/>
          <a:p>
            <a:pPr algn="just"/>
            <a:r>
              <a:rPr lang="ro-RO" b="1" i="1">
                <a:solidFill>
                  <a:schemeClr val="accent2"/>
                </a:solidFill>
              </a:rPr>
              <a:t>Etiopatogenia astmului bronşic</a:t>
            </a:r>
            <a:endParaRPr lang="ro-RO" i="1">
              <a:solidFill>
                <a:schemeClr val="accent2"/>
              </a:solidFill>
            </a:endParaRPr>
          </a:p>
          <a:p>
            <a:pPr algn="just"/>
            <a:r>
              <a:rPr lang="ro-RO" i="1">
                <a:solidFill>
                  <a:schemeClr val="accent2"/>
                </a:solidFill>
              </a:rPr>
              <a:t> </a:t>
            </a:r>
            <a:endParaRPr lang="ro-RO">
              <a:solidFill>
                <a:schemeClr val="accent2"/>
              </a:solidFill>
            </a:endParaRPr>
          </a:p>
          <a:p>
            <a:pPr algn="just"/>
            <a:r>
              <a:rPr lang="ro-RO">
                <a:solidFill>
                  <a:schemeClr val="accent2"/>
                </a:solidFill>
              </a:rPr>
              <a:t>Factorii implicaţi în etiopatogenia astmului bronşic:</a:t>
            </a:r>
            <a:endParaRPr lang="en-US">
              <a:solidFill>
                <a:schemeClr val="accent2"/>
              </a:solidFill>
            </a:endParaRPr>
          </a:p>
          <a:p>
            <a:pPr algn="just"/>
            <a:endParaRPr lang="ro-RO">
              <a:solidFill>
                <a:schemeClr val="accent2"/>
              </a:solidFill>
            </a:endParaRPr>
          </a:p>
          <a:p>
            <a:pPr algn="just"/>
            <a:r>
              <a:rPr lang="ro-RO">
                <a:solidFill>
                  <a:schemeClr val="accent2"/>
                </a:solidFill>
              </a:rPr>
              <a:t>- </a:t>
            </a:r>
            <a:r>
              <a:rPr lang="ro-RO" b="1">
                <a:solidFill>
                  <a:schemeClr val="accent2"/>
                </a:solidFill>
              </a:rPr>
              <a:t>alergenii,</a:t>
            </a:r>
            <a:r>
              <a:rPr lang="ro-RO">
                <a:solidFill>
                  <a:schemeClr val="accent2"/>
                </a:solidFill>
              </a:rPr>
              <a:t>   care   pot   fi   pneumoalergeni,   alergeni   alimentari   şi medicamentoşi, care pătrund pe calea digestivă, şi alergenii de contact; alergenii acţionează pe un teren atopic;</a:t>
            </a:r>
          </a:p>
          <a:p>
            <a:pPr algn="just"/>
            <a:r>
              <a:rPr lang="ro-RO">
                <a:solidFill>
                  <a:schemeClr val="accent2"/>
                </a:solidFill>
              </a:rPr>
              <a:t>- </a:t>
            </a:r>
            <a:r>
              <a:rPr lang="ro-RO" b="1">
                <a:solidFill>
                  <a:schemeClr val="accent2"/>
                </a:solidFill>
              </a:rPr>
              <a:t>factorii iritanţi</a:t>
            </a:r>
            <a:r>
              <a:rPr lang="ro-RO">
                <a:solidFill>
                  <a:schemeClr val="accent2"/>
                </a:solidFill>
              </a:rPr>
              <a:t> care sunt reprezentaţi de praful de stradă, fum, gaze</a:t>
            </a:r>
            <a:br>
              <a:rPr lang="ro-RO">
                <a:solidFill>
                  <a:schemeClr val="accent2"/>
                </a:solidFill>
              </a:rPr>
            </a:br>
            <a:r>
              <a:rPr lang="ro-RO">
                <a:solidFill>
                  <a:schemeClr val="accent2"/>
                </a:solidFill>
              </a:rPr>
              <a:t>toxice, oxid de azot, de sulf, hidrocarburi, ozon, aer rece;</a:t>
            </a:r>
          </a:p>
          <a:p>
            <a:pPr algn="just"/>
            <a:r>
              <a:rPr lang="ro-RO">
                <a:solidFill>
                  <a:schemeClr val="accent2"/>
                </a:solidFill>
              </a:rPr>
              <a:t>- </a:t>
            </a:r>
            <a:r>
              <a:rPr lang="ro-RO" b="1">
                <a:solidFill>
                  <a:schemeClr val="accent2"/>
                </a:solidFill>
              </a:rPr>
              <a:t>factorii   infecţioşi</a:t>
            </a:r>
            <a:r>
              <a:rPr lang="ro-RO">
                <a:solidFill>
                  <a:schemeClr val="accent2"/>
                </a:solidFill>
              </a:rPr>
              <a:t>   cum  ar fi  unele  virusuri  (sinciţial  respirator,</a:t>
            </a:r>
            <a:br>
              <a:rPr lang="ro-RO">
                <a:solidFill>
                  <a:schemeClr val="accent2"/>
                </a:solidFill>
              </a:rPr>
            </a:br>
            <a:r>
              <a:rPr lang="ro-RO">
                <a:solidFill>
                  <a:schemeClr val="accent2"/>
                </a:solidFill>
              </a:rPr>
              <a:t>paragripal, rinovirusuri) au un rol demonstrat în patogenia astmului bronşic;</a:t>
            </a:r>
            <a:br>
              <a:rPr lang="ro-RO">
                <a:solidFill>
                  <a:schemeClr val="accent2"/>
                </a:solidFill>
              </a:rPr>
            </a:br>
            <a:r>
              <a:rPr lang="ro-RO">
                <a:solidFill>
                  <a:schemeClr val="accent2"/>
                </a:solidFill>
              </a:rPr>
              <a:t>factorii microbieni sunt încă suspectaţi, fără ca rolul lor să fi fost demonstrat în</a:t>
            </a:r>
            <a:br>
              <a:rPr lang="ro-RO">
                <a:solidFill>
                  <a:schemeClr val="accent2"/>
                </a:solidFill>
              </a:rPr>
            </a:br>
            <a:r>
              <a:rPr lang="ro-RO">
                <a:solidFill>
                  <a:schemeClr val="accent2"/>
                </a:solidFill>
              </a:rPr>
              <a:t>etiopatogenie (Streptococcus pneumoniae, Stafilococcus aureus, Hemophillus influenzae);</a:t>
            </a:r>
          </a:p>
          <a:p>
            <a:pPr algn="just"/>
            <a:r>
              <a:rPr lang="ro-RO">
                <a:solidFill>
                  <a:schemeClr val="accent2"/>
                </a:solidFill>
              </a:rPr>
              <a:t>- </a:t>
            </a:r>
            <a:r>
              <a:rPr lang="ro-RO" b="1">
                <a:solidFill>
                  <a:schemeClr val="accent2"/>
                </a:solidFill>
              </a:rPr>
              <a:t>endoalergenele</a:t>
            </a:r>
            <a:r>
              <a:rPr lang="ro-RO">
                <a:solidFill>
                  <a:schemeClr val="accent2"/>
                </a:solidFill>
              </a:rPr>
              <a:t> în cazul astmului bronşic intrinsec, cu infecţie bronşică şi răspuns alergic la antigenele bacteriene;</a:t>
            </a:r>
          </a:p>
          <a:p>
            <a:pPr algn="just"/>
            <a:r>
              <a:rPr lang="ro-RO">
                <a:solidFill>
                  <a:schemeClr val="accent2"/>
                </a:solidFill>
              </a:rPr>
              <a:t>- </a:t>
            </a:r>
            <a:r>
              <a:rPr lang="ro-RO" b="1">
                <a:solidFill>
                  <a:schemeClr val="accent2"/>
                </a:solidFill>
              </a:rPr>
              <a:t>factorii psihici:</a:t>
            </a:r>
            <a:r>
              <a:rPr lang="ro-RO">
                <a:solidFill>
                  <a:schemeClr val="accent2"/>
                </a:solidFill>
              </a:rPr>
              <a:t> traume, stress, persoanele cu infantilism psihic;</a:t>
            </a:r>
          </a:p>
          <a:p>
            <a:pPr algn="just"/>
            <a:r>
              <a:rPr lang="ro-RO">
                <a:solidFill>
                  <a:schemeClr val="accent2"/>
                </a:solidFill>
              </a:rPr>
              <a:t>- </a:t>
            </a:r>
            <a:r>
              <a:rPr lang="ro-RO" b="1">
                <a:solidFill>
                  <a:schemeClr val="accent2"/>
                </a:solidFill>
              </a:rPr>
              <a:t>efortul fizic,</a:t>
            </a:r>
            <a:r>
              <a:rPr lang="ro-RO">
                <a:solidFill>
                  <a:schemeClr val="accent2"/>
                </a:solidFill>
              </a:rPr>
              <a:t> mai ales la copii şi tineri, cu apariţia crizei de spasm bronşic după efort;</a:t>
            </a:r>
          </a:p>
          <a:p>
            <a:pPr algn="just"/>
            <a:r>
              <a:rPr lang="ro-RO">
                <a:solidFill>
                  <a:schemeClr val="accent2"/>
                </a:solidFill>
              </a:rPr>
              <a:t>- </a:t>
            </a:r>
            <a:r>
              <a:rPr lang="ro-RO" b="1">
                <a:solidFill>
                  <a:schemeClr val="accent2"/>
                </a:solidFill>
              </a:rPr>
              <a:t>factorii genetici</a:t>
            </a:r>
            <a:r>
              <a:rPr lang="ro-RO">
                <a:solidFill>
                  <a:schemeClr val="accent2"/>
                </a:solidFill>
              </a:rPr>
              <a:t>: haplotipul HLA 1 şi 8 pentru astmul bronşic atopic.</a:t>
            </a:r>
            <a:endParaRPr lang="en-US">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468313" y="765175"/>
            <a:ext cx="8351837" cy="4349750"/>
          </a:xfrm>
          <a:prstGeom prst="rect">
            <a:avLst/>
          </a:prstGeom>
          <a:noFill/>
          <a:ln w="9525">
            <a:noFill/>
            <a:miter lim="800000"/>
            <a:headEnd/>
            <a:tailEnd/>
          </a:ln>
          <a:effectLst/>
        </p:spPr>
        <p:txBody>
          <a:bodyPr>
            <a:spAutoFit/>
          </a:bodyPr>
          <a:lstStyle/>
          <a:p>
            <a:pPr marL="342900" indent="-342900"/>
            <a:r>
              <a:rPr lang="ro-RO" b="1">
                <a:solidFill>
                  <a:schemeClr val="accent2"/>
                </a:solidFill>
              </a:rPr>
              <a:t>Hotărâtorii în producerea bolii sunt:</a:t>
            </a:r>
            <a:endParaRPr lang="en-US" b="1">
              <a:solidFill>
                <a:schemeClr val="accent2"/>
              </a:solidFill>
            </a:endParaRPr>
          </a:p>
          <a:p>
            <a:pPr marL="342900" indent="-342900">
              <a:buFontTx/>
              <a:buAutoNum type="arabicPeriod"/>
            </a:pPr>
            <a:r>
              <a:rPr lang="ro-RO">
                <a:solidFill>
                  <a:schemeClr val="accent2"/>
                </a:solidFill>
              </a:rPr>
              <a:t>procesele inflamatorii bronşice, infiltraţia cu eozinofile a peretelui bronşic;</a:t>
            </a:r>
            <a:endParaRPr lang="en-US">
              <a:solidFill>
                <a:schemeClr val="accent2"/>
              </a:solidFill>
            </a:endParaRPr>
          </a:p>
          <a:p>
            <a:pPr marL="342900" indent="-342900">
              <a:buFontTx/>
              <a:buAutoNum type="arabicPeriod"/>
            </a:pPr>
            <a:r>
              <a:rPr lang="ro-RO">
                <a:solidFill>
                  <a:schemeClr val="accent2"/>
                </a:solidFill>
              </a:rPr>
              <a:t>hiperreactivitatea bronşică, ca răspuns exagerat la stimuli nespecifici.</a:t>
            </a:r>
            <a:endParaRPr lang="en-US">
              <a:solidFill>
                <a:schemeClr val="accent2"/>
              </a:solidFill>
            </a:endParaRPr>
          </a:p>
          <a:p>
            <a:pPr marL="342900" indent="-342900"/>
            <a:endParaRPr lang="en-US">
              <a:solidFill>
                <a:schemeClr val="accent2"/>
              </a:solidFill>
            </a:endParaRPr>
          </a:p>
          <a:p>
            <a:pPr marL="342900" indent="-342900"/>
            <a:r>
              <a:rPr lang="ro-RO">
                <a:solidFill>
                  <a:schemeClr val="accent2"/>
                </a:solidFill>
              </a:rPr>
              <a:t>In prezent se încearcă un concept integrativ al mecanismelor patogenice celulare, imunologice şi biochimice.</a:t>
            </a:r>
          </a:p>
          <a:p>
            <a:pPr marL="342900" indent="-342900"/>
            <a:endParaRPr lang="en-US">
              <a:solidFill>
                <a:schemeClr val="accent2"/>
              </a:solidFill>
            </a:endParaRPr>
          </a:p>
          <a:p>
            <a:pPr marL="342900" indent="-342900"/>
            <a:r>
              <a:rPr lang="ro-RO" b="1">
                <a:solidFill>
                  <a:schemeClr val="accent2"/>
                </a:solidFill>
              </a:rPr>
              <a:t>Hiperreactivitatea bronşică se testează prin administrarea de:</a:t>
            </a:r>
            <a:endParaRPr lang="en-US" b="1">
              <a:solidFill>
                <a:schemeClr val="accent2"/>
              </a:solidFill>
            </a:endParaRPr>
          </a:p>
          <a:p>
            <a:pPr marL="342900" indent="-342900"/>
            <a:endParaRPr lang="en-US" b="1">
              <a:solidFill>
                <a:schemeClr val="accent2"/>
              </a:solidFill>
            </a:endParaRPr>
          </a:p>
          <a:p>
            <a:pPr marL="342900" indent="-342900">
              <a:buFont typeface="Wingdings" pitchFamily="2" charset="2"/>
              <a:buChar char="ü"/>
            </a:pPr>
            <a:r>
              <a:rPr lang="ro-RO">
                <a:solidFill>
                  <a:schemeClr val="accent2"/>
                </a:solidFill>
              </a:rPr>
              <a:t>histamină, metacolină în aerosoli ce produc bronhoconstricţie şi</a:t>
            </a:r>
            <a:br>
              <a:rPr lang="ro-RO">
                <a:solidFill>
                  <a:schemeClr val="accent2"/>
                </a:solidFill>
              </a:rPr>
            </a:br>
            <a:r>
              <a:rPr lang="ro-RO">
                <a:solidFill>
                  <a:schemeClr val="accent2"/>
                </a:solidFill>
              </a:rPr>
              <a:t>scăderea VEMS cu &gt;20% din valoarea iniţială;</a:t>
            </a:r>
            <a:endParaRPr lang="en-US">
              <a:solidFill>
                <a:schemeClr val="accent2"/>
              </a:solidFill>
            </a:endParaRPr>
          </a:p>
          <a:p>
            <a:pPr marL="342900" indent="-342900">
              <a:buFont typeface="Wingdings" pitchFamily="2" charset="2"/>
              <a:buChar char="ü"/>
            </a:pPr>
            <a:r>
              <a:rPr lang="ro-RO">
                <a:solidFill>
                  <a:schemeClr val="accent2"/>
                </a:solidFill>
              </a:rPr>
              <a:t>aerosoli cu apă;</a:t>
            </a:r>
            <a:endParaRPr lang="en-US">
              <a:solidFill>
                <a:schemeClr val="accent2"/>
              </a:solidFill>
            </a:endParaRPr>
          </a:p>
          <a:p>
            <a:pPr marL="342900" indent="-342900">
              <a:buFont typeface="Wingdings" pitchFamily="2" charset="2"/>
              <a:buChar char="ü"/>
            </a:pPr>
            <a:r>
              <a:rPr lang="ro-RO">
                <a:solidFill>
                  <a:schemeClr val="accent2"/>
                </a:solidFill>
              </a:rPr>
              <a:t>hiperventilaţie de aer rece;	</a:t>
            </a:r>
            <a:endParaRPr lang="en-US">
              <a:solidFill>
                <a:schemeClr val="accent2"/>
              </a:solidFill>
            </a:endParaRPr>
          </a:p>
          <a:p>
            <a:pPr marL="342900" indent="-342900">
              <a:buFont typeface="Wingdings" pitchFamily="2" charset="2"/>
              <a:buChar char="ü"/>
            </a:pPr>
            <a:r>
              <a:rPr lang="ro-RO">
                <a:solidFill>
                  <a:schemeClr val="accent2"/>
                </a:solidFill>
              </a:rPr>
              <a:t>exerciţiu fizic intens (alergatul).</a:t>
            </a:r>
            <a:endParaRPr lang="en-US">
              <a:solidFill>
                <a:schemeClr val="accent2"/>
              </a:solidFill>
            </a:endParaRPr>
          </a:p>
          <a:p>
            <a:pPr marL="342900" indent="-342900">
              <a:spcBef>
                <a:spcPct val="50000"/>
              </a:spcBef>
            </a:pPr>
            <a:endParaRPr lang="en-US">
              <a:solidFill>
                <a:schemeClr val="accent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611188" y="549275"/>
            <a:ext cx="8281987" cy="5859463"/>
          </a:xfrm>
          <a:prstGeom prst="rect">
            <a:avLst/>
          </a:prstGeom>
          <a:noFill/>
          <a:ln w="9525">
            <a:noFill/>
            <a:miter lim="800000"/>
            <a:headEnd/>
            <a:tailEnd/>
          </a:ln>
          <a:effectLst/>
        </p:spPr>
        <p:txBody>
          <a:bodyPr>
            <a:spAutoFit/>
          </a:bodyPr>
          <a:lstStyle/>
          <a:p>
            <a:pPr>
              <a:buFont typeface="Wingdings" pitchFamily="2" charset="2"/>
              <a:buChar char="ü"/>
            </a:pPr>
            <a:r>
              <a:rPr lang="ro-RO">
                <a:solidFill>
                  <a:schemeClr val="accent2"/>
                </a:solidFill>
              </a:rPr>
              <a:t>Controlul   nervos   autonom   se   realizează   prin   fibre   adrenergice, colinergice şi fibre non adrenergice, non colinergice.</a:t>
            </a:r>
            <a:endParaRPr lang="en-US">
              <a:solidFill>
                <a:schemeClr val="accent2"/>
              </a:solidFill>
            </a:endParaRPr>
          </a:p>
          <a:p>
            <a:pPr>
              <a:buFont typeface="Wingdings" pitchFamily="2" charset="2"/>
              <a:buChar char="ü"/>
            </a:pPr>
            <a:endParaRPr lang="ro-RO">
              <a:solidFill>
                <a:schemeClr val="accent2"/>
              </a:solidFill>
            </a:endParaRPr>
          </a:p>
          <a:p>
            <a:pPr>
              <a:buFont typeface="Wingdings" pitchFamily="2" charset="2"/>
              <a:buChar char="ü"/>
            </a:pPr>
            <a:r>
              <a:rPr lang="ro-RO">
                <a:solidFill>
                  <a:schemeClr val="accent2"/>
                </a:solidFill>
              </a:rPr>
              <a:t>Nu există inervaţie simpatică a căilor aeriene; controlul se realizează prin intermediul receptorilor de tip alfa, care, prin stimulare, determină bronhoconstricţie şi de tip beta, care determină bronhodilataţia.</a:t>
            </a:r>
            <a:endParaRPr lang="en-US">
              <a:solidFill>
                <a:schemeClr val="accent2"/>
              </a:solidFill>
            </a:endParaRPr>
          </a:p>
          <a:p>
            <a:pPr>
              <a:buFont typeface="Wingdings" pitchFamily="2" charset="2"/>
              <a:buChar char="ü"/>
            </a:pPr>
            <a:endParaRPr lang="en-US">
              <a:solidFill>
                <a:schemeClr val="accent2"/>
              </a:solidFill>
            </a:endParaRPr>
          </a:p>
          <a:p>
            <a:pPr>
              <a:buFont typeface="Wingdings" pitchFamily="2" charset="2"/>
              <a:buChar char="ü"/>
            </a:pPr>
            <a:r>
              <a:rPr lang="ro-RO">
                <a:solidFill>
                  <a:schemeClr val="accent2"/>
                </a:solidFill>
              </a:rPr>
              <a:t> Mecanismul adrenergic se realizează prin intermediul catecolaminelor circulante care, prin intermediul 3-5 AMP ciclic, permit ieşirea calciului din celulă, acţionând asupra canalelor lente de Ca, cu relaxarea filamentelor de actină şi miozină, realizând astfel bronhodilataţia. </a:t>
            </a:r>
            <a:endParaRPr lang="en-US">
              <a:solidFill>
                <a:schemeClr val="accent2"/>
              </a:solidFill>
            </a:endParaRPr>
          </a:p>
          <a:p>
            <a:pPr>
              <a:buFont typeface="Wingdings" pitchFamily="2" charset="2"/>
              <a:buChar char="ü"/>
            </a:pPr>
            <a:endParaRPr lang="en-US">
              <a:solidFill>
                <a:schemeClr val="accent2"/>
              </a:solidFill>
            </a:endParaRPr>
          </a:p>
          <a:p>
            <a:pPr>
              <a:buFont typeface="Wingdings" pitchFamily="2" charset="2"/>
              <a:buChar char="ü"/>
            </a:pPr>
            <a:r>
              <a:rPr lang="ro-RO">
                <a:solidFill>
                  <a:schemeClr val="accent2"/>
                </a:solidFill>
              </a:rPr>
              <a:t>AMP, denumit al doilea mesager, traduce informaţia la nivelul celulei; degradarea sa este produsă de fosfodiesterază; creşterea cantităţii de 5-AMP ciclic permite menţinerea bronhodilataţiei, cu efect benefic.</a:t>
            </a:r>
            <a:endParaRPr lang="en-US">
              <a:solidFill>
                <a:schemeClr val="accent2"/>
              </a:solidFill>
            </a:endParaRPr>
          </a:p>
          <a:p>
            <a:pPr>
              <a:buFont typeface="Wingdings" pitchFamily="2" charset="2"/>
              <a:buChar char="ü"/>
            </a:pPr>
            <a:endParaRPr lang="ro-RO">
              <a:solidFill>
                <a:schemeClr val="accent2"/>
              </a:solidFill>
            </a:endParaRPr>
          </a:p>
          <a:p>
            <a:pPr>
              <a:buFont typeface="Wingdings" pitchFamily="2" charset="2"/>
              <a:buChar char="ü"/>
            </a:pPr>
            <a:r>
              <a:rPr lang="ro-RO">
                <a:solidFill>
                  <a:schemeClr val="accent2"/>
                </a:solidFill>
              </a:rPr>
              <a:t>Mecanismul colinergic acţionează în sensul constricţiei bronşice, prin intermediul GMP ciclic.</a:t>
            </a:r>
            <a:endParaRPr lang="en-US">
              <a:solidFill>
                <a:schemeClr val="accent2"/>
              </a:solidFill>
            </a:endParaRPr>
          </a:p>
          <a:p>
            <a:pPr>
              <a:buFont typeface="Wingdings" pitchFamily="2" charset="2"/>
              <a:buNone/>
            </a:pPr>
            <a:endParaRPr lang="ro-RO">
              <a:solidFill>
                <a:schemeClr val="accent2"/>
              </a:solidFill>
            </a:endParaRPr>
          </a:p>
          <a:p>
            <a:pPr>
              <a:buFont typeface="Wingdings" pitchFamily="2" charset="2"/>
              <a:buChar char="ü"/>
            </a:pPr>
            <a:r>
              <a:rPr lang="ro-RO">
                <a:solidFill>
                  <a:schemeClr val="accent2"/>
                </a:solidFill>
              </a:rPr>
              <a:t>Controlul neadrenergic şi necolinergic se face prin VIP (vasointestinal peptide), cu efect vaso şi bronhodilatator.</a:t>
            </a:r>
            <a:endParaRPr lang="en-US">
              <a:solidFill>
                <a:schemeClr val="accent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Text Box 5"/>
          <p:cNvSpPr txBox="1">
            <a:spLocks noChangeArrowheads="1"/>
          </p:cNvSpPr>
          <p:nvPr/>
        </p:nvSpPr>
        <p:spPr bwMode="auto">
          <a:xfrm>
            <a:off x="357158" y="1500174"/>
            <a:ext cx="8351837" cy="3662363"/>
          </a:xfrm>
          <a:prstGeom prst="rect">
            <a:avLst/>
          </a:prstGeom>
          <a:noFill/>
          <a:ln w="9525">
            <a:noFill/>
            <a:miter lim="800000"/>
            <a:headEnd/>
            <a:tailEnd/>
          </a:ln>
          <a:effectLst/>
        </p:spPr>
        <p:txBody>
          <a:bodyPr>
            <a:spAutoFit/>
          </a:bodyPr>
          <a:lstStyle/>
          <a:p>
            <a:pPr marL="342900" indent="-342900" algn="just"/>
            <a:r>
              <a:rPr lang="ro-RO" b="1" i="1" dirty="0">
                <a:solidFill>
                  <a:schemeClr val="accent2"/>
                </a:solidFill>
              </a:rPr>
              <a:t>Mecanisme patogenice în astmul bronşic</a:t>
            </a:r>
          </a:p>
          <a:p>
            <a:pPr marL="342900" indent="-342900" algn="just"/>
            <a:endParaRPr lang="en-US" dirty="0">
              <a:solidFill>
                <a:schemeClr val="accent2"/>
              </a:solidFill>
            </a:endParaRPr>
          </a:p>
          <a:p>
            <a:pPr marL="342900" indent="-342900" algn="just">
              <a:buFontTx/>
              <a:buAutoNum type="arabicPeriod"/>
            </a:pPr>
            <a:r>
              <a:rPr lang="ro-RO" b="1" dirty="0">
                <a:solidFill>
                  <a:schemeClr val="accent2"/>
                </a:solidFill>
              </a:rPr>
              <a:t>Astmul bronşic alergic</a:t>
            </a:r>
            <a:r>
              <a:rPr lang="ro-RO" dirty="0">
                <a:solidFill>
                  <a:schemeClr val="accent2"/>
                </a:solidFill>
              </a:rPr>
              <a:t> este caracterizat printr-o reacţie imună prin care se eliberează mediatori chimici cu acţiune pe musculatura netedă, glandele mucoase şi endoteliul capilar bronşic, cu obstrucţia bronşiilor mici.</a:t>
            </a:r>
            <a:endParaRPr lang="en-US" dirty="0">
              <a:solidFill>
                <a:schemeClr val="accent2"/>
              </a:solidFill>
            </a:endParaRPr>
          </a:p>
          <a:p>
            <a:pPr marL="342900" indent="-342900" algn="just">
              <a:buFontTx/>
              <a:buAutoNum type="arabicPeriod"/>
            </a:pPr>
            <a:r>
              <a:rPr lang="ro-RO" b="1" dirty="0">
                <a:solidFill>
                  <a:schemeClr val="accent2"/>
                </a:solidFill>
              </a:rPr>
              <a:t>Astmul infecţios</a:t>
            </a:r>
            <a:r>
              <a:rPr lang="ro-RO" dirty="0">
                <a:solidFill>
                  <a:schemeClr val="accent2"/>
                </a:solidFill>
              </a:rPr>
              <a:t> reprezintă o intricare a reacţiilor inflamatorii iritative</a:t>
            </a:r>
            <a:br>
              <a:rPr lang="ro-RO" dirty="0">
                <a:solidFill>
                  <a:schemeClr val="accent2"/>
                </a:solidFill>
              </a:rPr>
            </a:br>
            <a:r>
              <a:rPr lang="ro-RO" dirty="0">
                <a:solidFill>
                  <a:schemeClr val="accent2"/>
                </a:solidFill>
              </a:rPr>
              <a:t>nespecifice, asociate sau nu reacţiei imune.</a:t>
            </a:r>
            <a:endParaRPr lang="en-US" dirty="0">
              <a:solidFill>
                <a:schemeClr val="accent2"/>
              </a:solidFill>
            </a:endParaRPr>
          </a:p>
          <a:p>
            <a:pPr marL="342900" indent="-342900" algn="just">
              <a:buFontTx/>
              <a:buAutoNum type="arabicPeriod"/>
            </a:pPr>
            <a:r>
              <a:rPr lang="ro-RO" b="1" dirty="0">
                <a:solidFill>
                  <a:schemeClr val="accent2"/>
                </a:solidFill>
              </a:rPr>
              <a:t>Astmul iritativ</a:t>
            </a:r>
            <a:r>
              <a:rPr lang="ro-RO" dirty="0">
                <a:solidFill>
                  <a:schemeClr val="accent2"/>
                </a:solidFill>
              </a:rPr>
              <a:t> are ca stimuli gazele toxice, praful, fumul, hiperventilaţia</a:t>
            </a:r>
            <a:br>
              <a:rPr lang="ro-RO" dirty="0">
                <a:solidFill>
                  <a:schemeClr val="accent2"/>
                </a:solidFill>
              </a:rPr>
            </a:br>
            <a:r>
              <a:rPr lang="ro-RO" dirty="0">
                <a:solidFill>
                  <a:schemeClr val="accent2"/>
                </a:solidFill>
              </a:rPr>
              <a:t>care induc bronhoconstricţia, prin stimularea fibrelor colinergice.</a:t>
            </a:r>
            <a:endParaRPr lang="en-US" dirty="0">
              <a:solidFill>
                <a:schemeClr val="accent2"/>
              </a:solidFill>
            </a:endParaRPr>
          </a:p>
          <a:p>
            <a:pPr marL="342900" indent="-342900" algn="just">
              <a:buFontTx/>
              <a:buAutoNum type="arabicPeriod"/>
            </a:pPr>
            <a:r>
              <a:rPr lang="ro-RO" b="1" dirty="0">
                <a:solidFill>
                  <a:schemeClr val="accent2"/>
                </a:solidFill>
              </a:rPr>
              <a:t>Astmul de efort</a:t>
            </a:r>
            <a:r>
              <a:rPr lang="ro-RO" dirty="0">
                <a:solidFill>
                  <a:schemeClr val="accent2"/>
                </a:solidFill>
              </a:rPr>
              <a:t>: intervin hiperventilaţia, hipocapnia, hiperreactivitatea</a:t>
            </a:r>
            <a:br>
              <a:rPr lang="ro-RO" dirty="0">
                <a:solidFill>
                  <a:schemeClr val="accent2"/>
                </a:solidFill>
              </a:rPr>
            </a:br>
            <a:r>
              <a:rPr lang="ro-RO" dirty="0">
                <a:solidFill>
                  <a:schemeClr val="accent2"/>
                </a:solidFill>
              </a:rPr>
              <a:t>vagală, dezechilibrul alfa şi beta receptorilor.</a:t>
            </a:r>
            <a:endParaRPr lang="en-US" dirty="0">
              <a:solidFill>
                <a:schemeClr val="accent2"/>
              </a:solidFill>
            </a:endParaRPr>
          </a:p>
          <a:p>
            <a:pPr marL="342900" indent="-342900" algn="just">
              <a:buFontTx/>
              <a:buAutoNum type="arabicPeriod"/>
            </a:pPr>
            <a:r>
              <a:rPr lang="ro-RO" b="1" dirty="0">
                <a:solidFill>
                  <a:schemeClr val="accent2"/>
                </a:solidFill>
              </a:rPr>
              <a:t>Astmul la aspirină</a:t>
            </a:r>
            <a:r>
              <a:rPr lang="ro-RO" dirty="0">
                <a:solidFill>
                  <a:schemeClr val="accent2"/>
                </a:solidFill>
              </a:rPr>
              <a:t> se produce consecutiv inhibiţiei ciclooxigenazei şi</a:t>
            </a:r>
            <a:br>
              <a:rPr lang="ro-RO" dirty="0">
                <a:solidFill>
                  <a:schemeClr val="accent2"/>
                </a:solidFill>
              </a:rPr>
            </a:br>
            <a:r>
              <a:rPr lang="ro-RO" dirty="0">
                <a:solidFill>
                  <a:schemeClr val="accent2"/>
                </a:solidFill>
              </a:rPr>
              <a:t>scăderii cantităţii de prostaglandine cu rol bronhodilatator.</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611188" y="404813"/>
            <a:ext cx="5905500" cy="1465262"/>
          </a:xfrm>
          <a:prstGeom prst="rect">
            <a:avLst/>
          </a:prstGeom>
          <a:noFill/>
          <a:ln w="9525">
            <a:noFill/>
            <a:miter lim="800000"/>
            <a:headEnd/>
            <a:tailEnd/>
          </a:ln>
          <a:effectLst/>
        </p:spPr>
        <p:txBody>
          <a:bodyPr>
            <a:spAutoFit/>
          </a:bodyPr>
          <a:lstStyle/>
          <a:p>
            <a:pPr marL="342900" indent="-342900"/>
            <a:r>
              <a:rPr lang="ro-RO" b="1" i="1">
                <a:solidFill>
                  <a:schemeClr val="accent2"/>
                </a:solidFill>
                <a:effectLst>
                  <a:outerShdw blurRad="38100" dist="38100" dir="2700000" algn="tl">
                    <a:srgbClr val="000000"/>
                  </a:outerShdw>
                </a:effectLst>
              </a:rPr>
              <a:t>Clinica astmului bronşic</a:t>
            </a:r>
            <a:endParaRPr lang="en-US" b="1">
              <a:solidFill>
                <a:schemeClr val="accent2"/>
              </a:solidFill>
              <a:effectLst>
                <a:outerShdw blurRad="38100" dist="38100" dir="2700000" algn="tl">
                  <a:srgbClr val="000000"/>
                </a:outerShdw>
              </a:effectLst>
            </a:endParaRPr>
          </a:p>
          <a:p>
            <a:pPr marL="342900" indent="-342900">
              <a:buFontTx/>
              <a:buAutoNum type="arabicPeriod"/>
            </a:pPr>
            <a:r>
              <a:rPr lang="ro-RO">
                <a:solidFill>
                  <a:schemeClr val="accent2"/>
                </a:solidFill>
              </a:rPr>
              <a:t>Criza de astm bronşic:</a:t>
            </a:r>
            <a:endParaRPr lang="en-US">
              <a:solidFill>
                <a:schemeClr val="accent2"/>
              </a:solidFill>
            </a:endParaRPr>
          </a:p>
          <a:p>
            <a:pPr marL="342900" indent="-342900">
              <a:buFontTx/>
              <a:buAutoNum type="arabicPeriod"/>
            </a:pPr>
            <a:r>
              <a:rPr lang="ro-RO">
                <a:solidFill>
                  <a:schemeClr val="accent2"/>
                </a:solidFill>
              </a:rPr>
              <a:t>Faza prodromală (aura astmatică);</a:t>
            </a:r>
            <a:endParaRPr lang="en-US">
              <a:solidFill>
                <a:schemeClr val="accent2"/>
              </a:solidFill>
            </a:endParaRPr>
          </a:p>
          <a:p>
            <a:pPr marL="342900" indent="-342900">
              <a:buFontTx/>
              <a:buAutoNum type="arabicPeriod"/>
            </a:pPr>
            <a:r>
              <a:rPr lang="ro-RO">
                <a:solidFill>
                  <a:schemeClr val="accent2"/>
                </a:solidFill>
              </a:rPr>
              <a:t>Faza dispneică;</a:t>
            </a:r>
            <a:endParaRPr lang="en-US">
              <a:solidFill>
                <a:schemeClr val="accent2"/>
              </a:solidFill>
            </a:endParaRPr>
          </a:p>
          <a:p>
            <a:pPr marL="342900" indent="-342900">
              <a:buFontTx/>
              <a:buAutoNum type="arabicPeriod"/>
            </a:pPr>
            <a:r>
              <a:rPr lang="ro-RO">
                <a:solidFill>
                  <a:schemeClr val="accent2"/>
                </a:solidFill>
              </a:rPr>
              <a:t>Faza catarală;</a:t>
            </a:r>
            <a:endParaRPr lang="en-US">
              <a:solidFill>
                <a:schemeClr val="accent2"/>
              </a:solidFill>
            </a:endParaRPr>
          </a:p>
        </p:txBody>
      </p:sp>
      <p:sp>
        <p:nvSpPr>
          <p:cNvPr id="21509" name="Text Box 5"/>
          <p:cNvSpPr txBox="1">
            <a:spLocks noChangeArrowheads="1"/>
          </p:cNvSpPr>
          <p:nvPr/>
        </p:nvSpPr>
        <p:spPr bwMode="auto">
          <a:xfrm>
            <a:off x="684213" y="2060575"/>
            <a:ext cx="7991475" cy="4211638"/>
          </a:xfrm>
          <a:prstGeom prst="rect">
            <a:avLst/>
          </a:prstGeom>
          <a:noFill/>
          <a:ln w="9525">
            <a:noFill/>
            <a:miter lim="800000"/>
            <a:headEnd/>
            <a:tailEnd/>
          </a:ln>
          <a:effectLst/>
        </p:spPr>
        <p:txBody>
          <a:bodyPr>
            <a:spAutoFit/>
          </a:bodyPr>
          <a:lstStyle/>
          <a:p>
            <a:pPr marL="342900" indent="-342900">
              <a:buFontTx/>
              <a:buAutoNum type="arabicPeriod"/>
            </a:pPr>
            <a:r>
              <a:rPr lang="ro-RO" b="1">
                <a:solidFill>
                  <a:schemeClr val="hlink"/>
                </a:solidFill>
              </a:rPr>
              <a:t>Aura astmatică:</a:t>
            </a:r>
            <a:r>
              <a:rPr lang="ro-RO">
                <a:solidFill>
                  <a:schemeClr val="accent2"/>
                </a:solidFill>
              </a:rPr>
              <a:t> strănut, hidroree nazală, senzaţie de uscăciune rino şi orofaringiană, lăcrimare, cefalee, prurit palpebral, senzaţie de gâdilitură laringeană, accese de tuse spasmodică.</a:t>
            </a:r>
          </a:p>
          <a:p>
            <a:pPr marL="342900" indent="-342900"/>
            <a:endParaRPr lang="ro-RO">
              <a:solidFill>
                <a:schemeClr val="accent2"/>
              </a:solidFill>
            </a:endParaRPr>
          </a:p>
          <a:p>
            <a:pPr marL="342900" indent="-342900"/>
            <a:r>
              <a:rPr lang="ro-RO">
                <a:solidFill>
                  <a:schemeClr val="hlink"/>
                </a:solidFill>
              </a:rPr>
              <a:t>2. </a:t>
            </a:r>
            <a:r>
              <a:rPr lang="ro-RO" b="1">
                <a:solidFill>
                  <a:schemeClr val="hlink"/>
                </a:solidFill>
              </a:rPr>
              <a:t>Faza dispneică</a:t>
            </a:r>
            <a:r>
              <a:rPr lang="ro-RO">
                <a:solidFill>
                  <a:schemeClr val="accent2"/>
                </a:solidFill>
              </a:rPr>
              <a:t> debutează după aură. </a:t>
            </a:r>
          </a:p>
          <a:p>
            <a:pPr marL="342900" indent="-342900"/>
            <a:endParaRPr lang="ro-RO">
              <a:solidFill>
                <a:schemeClr val="accent2"/>
              </a:solidFill>
            </a:endParaRPr>
          </a:p>
          <a:p>
            <a:pPr marL="342900" indent="-342900">
              <a:buFontTx/>
              <a:buChar char="•"/>
            </a:pPr>
            <a:r>
              <a:rPr lang="ro-RO">
                <a:solidFill>
                  <a:schemeClr val="accent2"/>
                </a:solidFill>
              </a:rPr>
              <a:t>Apare de regulă în cursul nopţii (dar nu obligatoriu), datorită predominanţei tonusului vagal. </a:t>
            </a:r>
          </a:p>
          <a:p>
            <a:pPr marL="342900" indent="-342900">
              <a:buFontTx/>
              <a:buChar char="•"/>
            </a:pPr>
            <a:r>
              <a:rPr lang="ro-RO">
                <a:solidFill>
                  <a:schemeClr val="accent2"/>
                </a:solidFill>
              </a:rPr>
              <a:t>Apare brusc o senzaţie de plenitudine toracică, de lipsă de aer, anxietate majoră, care obligă bolnavul să ia poziţia de ortopnee, ce pune în acţiune muşchii inspiratori accesori.</a:t>
            </a:r>
          </a:p>
          <a:p>
            <a:pPr marL="342900" indent="-342900">
              <a:buFontTx/>
              <a:buChar char="•"/>
            </a:pPr>
            <a:r>
              <a:rPr lang="ro-RO" b="1">
                <a:solidFill>
                  <a:schemeClr val="accent2"/>
                </a:solidFill>
              </a:rPr>
              <a:t> La examenul obiectiv</a:t>
            </a:r>
            <a:r>
              <a:rPr lang="ro-RO">
                <a:solidFill>
                  <a:schemeClr val="accent2"/>
                </a:solidFill>
              </a:rPr>
              <a:t> este palid, cu buzele cianotice, jugularele turgide, trunchiul aplecat anterior pentru a uşura mişcarea diafragmului; inspirul este scurt şi ineficient, expirul este prelungit, dificil, se aude cu zgomot ca un ţiuit (wheezing).</a:t>
            </a:r>
            <a:endParaRPr lang="en-US">
              <a:solidFill>
                <a:schemeClr val="accent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395288" y="404813"/>
            <a:ext cx="8569325" cy="1190625"/>
          </a:xfrm>
          <a:prstGeom prst="rect">
            <a:avLst/>
          </a:prstGeom>
          <a:noFill/>
          <a:ln w="9525">
            <a:noFill/>
            <a:miter lim="800000"/>
            <a:headEnd/>
            <a:tailEnd/>
          </a:ln>
          <a:effectLst/>
        </p:spPr>
        <p:txBody>
          <a:bodyPr>
            <a:spAutoFit/>
          </a:bodyPr>
          <a:lstStyle/>
          <a:p>
            <a:pPr>
              <a:buFontTx/>
              <a:buChar char="•"/>
            </a:pPr>
            <a:r>
              <a:rPr lang="ro-RO"/>
              <a:t> </a:t>
            </a:r>
            <a:r>
              <a:rPr lang="ro-RO">
                <a:solidFill>
                  <a:schemeClr val="accent2"/>
                </a:solidFill>
              </a:rPr>
              <a:t>Dispneea este de tip bradipnee expiratorie, cu frecvenţa respiraţiilor între 13-15 pe minut. Coexistă o tuse iritativă, dispneizantă.</a:t>
            </a:r>
          </a:p>
          <a:p>
            <a:pPr>
              <a:buFontTx/>
              <a:buChar char="•"/>
            </a:pPr>
            <a:r>
              <a:rPr lang="ro-RO">
                <a:solidFill>
                  <a:schemeClr val="accent2"/>
                </a:solidFill>
              </a:rPr>
              <a:t> Toracele este blocat în  inspir profund, excursii  costale de mică amplitudine,  freamăt pectoral diminuat pe ambele arii pulmonare (obstrucţie bronşică difuză):</a:t>
            </a:r>
            <a:endParaRPr lang="en-US"/>
          </a:p>
        </p:txBody>
      </p:sp>
      <p:sp>
        <p:nvSpPr>
          <p:cNvPr id="22533" name="Text Box 5"/>
          <p:cNvSpPr txBox="1">
            <a:spLocks noChangeArrowheads="1"/>
          </p:cNvSpPr>
          <p:nvPr/>
        </p:nvSpPr>
        <p:spPr bwMode="auto">
          <a:xfrm>
            <a:off x="900113" y="1628775"/>
            <a:ext cx="7848600" cy="1465263"/>
          </a:xfrm>
          <a:prstGeom prst="rect">
            <a:avLst/>
          </a:prstGeom>
          <a:noFill/>
          <a:ln w="9525">
            <a:noFill/>
            <a:miter lim="800000"/>
            <a:headEnd/>
            <a:tailEnd/>
          </a:ln>
          <a:effectLst/>
        </p:spPr>
        <p:txBody>
          <a:bodyPr>
            <a:spAutoFit/>
          </a:bodyPr>
          <a:lstStyle/>
          <a:p>
            <a:pPr>
              <a:buFont typeface="Wingdings" pitchFamily="2" charset="2"/>
              <a:buChar char="ü"/>
            </a:pPr>
            <a:r>
              <a:rPr lang="ro-RO">
                <a:solidFill>
                  <a:schemeClr val="accent2"/>
                </a:solidFill>
              </a:rPr>
              <a:t> hipersonoritate, expresia emfizemului acut prin trapping aeric în căile</a:t>
            </a:r>
            <a:br>
              <a:rPr lang="ro-RO">
                <a:solidFill>
                  <a:schemeClr val="accent2"/>
                </a:solidFill>
              </a:rPr>
            </a:br>
            <a:r>
              <a:rPr lang="ro-RO">
                <a:solidFill>
                  <a:schemeClr val="accent2"/>
                </a:solidFill>
              </a:rPr>
              <a:t>aeriene distale;</a:t>
            </a:r>
            <a:endParaRPr lang="en-US">
              <a:solidFill>
                <a:schemeClr val="accent2"/>
              </a:solidFill>
            </a:endParaRPr>
          </a:p>
          <a:p>
            <a:pPr>
              <a:buFont typeface="Wingdings" pitchFamily="2" charset="2"/>
              <a:buChar char="ü"/>
            </a:pPr>
            <a:r>
              <a:rPr lang="ro-RO">
                <a:solidFill>
                  <a:schemeClr val="accent2"/>
                </a:solidFill>
              </a:rPr>
              <a:t>scăderea/diminuarea murmurului vezicular;</a:t>
            </a:r>
            <a:endParaRPr lang="en-US">
              <a:solidFill>
                <a:schemeClr val="accent2"/>
              </a:solidFill>
            </a:endParaRPr>
          </a:p>
          <a:p>
            <a:pPr>
              <a:buFont typeface="Wingdings" pitchFamily="2" charset="2"/>
              <a:buChar char="ü"/>
            </a:pPr>
            <a:r>
              <a:rPr lang="ro-RO">
                <a:solidFill>
                  <a:schemeClr val="accent2"/>
                </a:solidFill>
              </a:rPr>
              <a:t> raluri   sibilante  şi   ronflante   diseminate,   suberepitante,   realizând împreună "zgomotul de porumbar".</a:t>
            </a:r>
            <a:endParaRPr lang="en-US">
              <a:solidFill>
                <a:schemeClr val="accent2"/>
              </a:solidFill>
            </a:endParaRPr>
          </a:p>
        </p:txBody>
      </p:sp>
      <p:sp>
        <p:nvSpPr>
          <p:cNvPr id="22534" name="Text Box 6"/>
          <p:cNvSpPr txBox="1">
            <a:spLocks noChangeArrowheads="1"/>
          </p:cNvSpPr>
          <p:nvPr/>
        </p:nvSpPr>
        <p:spPr bwMode="auto">
          <a:xfrm>
            <a:off x="468313" y="3213100"/>
            <a:ext cx="8351837" cy="1739900"/>
          </a:xfrm>
          <a:prstGeom prst="rect">
            <a:avLst/>
          </a:prstGeom>
          <a:noFill/>
          <a:ln w="9525">
            <a:noFill/>
            <a:miter lim="800000"/>
            <a:headEnd/>
            <a:tailEnd/>
          </a:ln>
          <a:effectLst/>
        </p:spPr>
        <p:txBody>
          <a:bodyPr>
            <a:spAutoFit/>
          </a:bodyPr>
          <a:lstStyle/>
          <a:p>
            <a:r>
              <a:rPr lang="ro-RO" b="1">
                <a:solidFill>
                  <a:schemeClr val="accent2"/>
                </a:solidFill>
              </a:rPr>
              <a:t>Radiografia toracică în cursul atacului de astm evidenţiază:</a:t>
            </a:r>
            <a:endParaRPr lang="en-US" b="1">
              <a:solidFill>
                <a:schemeClr val="accent2"/>
              </a:solidFill>
            </a:endParaRPr>
          </a:p>
          <a:p>
            <a:pPr>
              <a:buFontTx/>
              <a:buChar char="•"/>
            </a:pPr>
            <a:r>
              <a:rPr lang="ro-RO">
                <a:solidFill>
                  <a:schemeClr val="accent2"/>
                </a:solidFill>
              </a:rPr>
              <a:t> torace </a:t>
            </a:r>
            <a:r>
              <a:rPr lang="en-US">
                <a:solidFill>
                  <a:schemeClr val="accent2"/>
                </a:solidFill>
              </a:rPr>
              <a:t>blocat in inspir profund</a:t>
            </a:r>
          </a:p>
          <a:p>
            <a:pPr>
              <a:buFontTx/>
              <a:buChar char="•"/>
            </a:pPr>
            <a:r>
              <a:rPr lang="ro-RO">
                <a:solidFill>
                  <a:schemeClr val="accent2"/>
                </a:solidFill>
              </a:rPr>
              <a:t> coaste orizontalizate;</a:t>
            </a:r>
            <a:endParaRPr lang="en-US">
              <a:solidFill>
                <a:schemeClr val="accent2"/>
              </a:solidFill>
            </a:endParaRPr>
          </a:p>
          <a:p>
            <a:pPr>
              <a:buFontTx/>
              <a:buChar char="•"/>
            </a:pPr>
            <a:r>
              <a:rPr lang="ro-RO">
                <a:solidFill>
                  <a:schemeClr val="accent2"/>
                </a:solidFill>
              </a:rPr>
              <a:t> transparenţă pulmonară crescută;</a:t>
            </a:r>
            <a:endParaRPr lang="en-US">
              <a:solidFill>
                <a:schemeClr val="accent2"/>
              </a:solidFill>
            </a:endParaRPr>
          </a:p>
          <a:p>
            <a:pPr>
              <a:buFontTx/>
              <a:buChar char="•"/>
            </a:pPr>
            <a:r>
              <a:rPr lang="ro-RO">
                <a:solidFill>
                  <a:schemeClr val="accent2"/>
                </a:solidFill>
              </a:rPr>
              <a:t> hiluri etalate;</a:t>
            </a:r>
            <a:endParaRPr lang="en-US">
              <a:solidFill>
                <a:schemeClr val="accent2"/>
              </a:solidFill>
            </a:endParaRPr>
          </a:p>
          <a:p>
            <a:pPr>
              <a:buFontTx/>
              <a:buChar char="•"/>
            </a:pPr>
            <a:r>
              <a:rPr lang="ro-RO">
                <a:solidFill>
                  <a:schemeClr val="accent2"/>
                </a:solidFill>
              </a:rPr>
              <a:t> diafragm orizontalizat.</a:t>
            </a:r>
            <a:endParaRPr lang="en-US">
              <a:solidFill>
                <a:schemeClr val="accent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357158" y="1643050"/>
            <a:ext cx="8497887" cy="2703513"/>
          </a:xfrm>
          <a:prstGeom prst="rect">
            <a:avLst/>
          </a:prstGeom>
          <a:noFill/>
          <a:ln w="9525">
            <a:noFill/>
            <a:miter lim="800000"/>
            <a:headEnd/>
            <a:tailEnd/>
          </a:ln>
          <a:effectLst/>
        </p:spPr>
        <p:txBody>
          <a:bodyPr>
            <a:spAutoFit/>
          </a:bodyPr>
          <a:lstStyle/>
          <a:p>
            <a:pPr>
              <a:spcBef>
                <a:spcPct val="50000"/>
              </a:spcBef>
            </a:pPr>
            <a:r>
              <a:rPr lang="ro-RO" b="1" dirty="0">
                <a:solidFill>
                  <a:schemeClr val="hlink"/>
                </a:solidFill>
              </a:rPr>
              <a:t>Faza catarală</a:t>
            </a:r>
            <a:r>
              <a:rPr lang="ro-RO" dirty="0">
                <a:solidFill>
                  <a:schemeClr val="accent2"/>
                </a:solidFill>
              </a:rPr>
              <a:t> este iniţiată de tusea eliberatoare; bolnavul expecto­rează o spută mucoasă, vâscoasă, perlată, cu mulaje bronşice şi spirale Curschmann evidente. </a:t>
            </a:r>
          </a:p>
          <a:p>
            <a:pPr>
              <a:spcBef>
                <a:spcPct val="50000"/>
              </a:spcBef>
              <a:buFontTx/>
              <a:buChar char="•"/>
            </a:pPr>
            <a:r>
              <a:rPr lang="ro-RO" dirty="0">
                <a:solidFill>
                  <a:schemeClr val="accent2"/>
                </a:solidFill>
              </a:rPr>
              <a:t>În raport cu expectoraţia, există un astm uscat, fără spută, şi un astm umed, cu expectoraţie abundentă. </a:t>
            </a:r>
          </a:p>
          <a:p>
            <a:pPr>
              <a:spcBef>
                <a:spcPct val="50000"/>
              </a:spcBef>
              <a:buFontTx/>
              <a:buChar char="•"/>
            </a:pPr>
            <a:r>
              <a:rPr lang="ro-RO" dirty="0">
                <a:solidFill>
                  <a:schemeClr val="accent2"/>
                </a:solidFill>
              </a:rPr>
              <a:t>După expectoraţie, respiraţia devine uşoară, ralurile diminua, murmurul vezicular se ascultă înăsprit (tonus crescut al sfincterului alveolar); </a:t>
            </a:r>
          </a:p>
          <a:p>
            <a:pPr>
              <a:spcBef>
                <a:spcPct val="50000"/>
              </a:spcBef>
              <a:buFontTx/>
              <a:buChar char="•"/>
            </a:pPr>
            <a:r>
              <a:rPr lang="ro-RO" dirty="0">
                <a:solidFill>
                  <a:schemeClr val="accent2"/>
                </a:solidFill>
              </a:rPr>
              <a:t>Se poate produce o criză poliurică, iar după 3 ore bolnavul poate avea respiraţia şi ascultaţia toracală normale.</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395288" y="333375"/>
            <a:ext cx="8137525" cy="1465263"/>
          </a:xfrm>
          <a:prstGeom prst="rect">
            <a:avLst/>
          </a:prstGeom>
          <a:noFill/>
          <a:ln w="9525">
            <a:noFill/>
            <a:miter lim="800000"/>
            <a:headEnd/>
            <a:tailEnd/>
          </a:ln>
          <a:effectLst/>
        </p:spPr>
        <p:txBody>
          <a:bodyPr>
            <a:spAutoFit/>
          </a:bodyPr>
          <a:lstStyle/>
          <a:p>
            <a:pPr>
              <a:buFontTx/>
              <a:buChar char="•"/>
            </a:pPr>
            <a:r>
              <a:rPr lang="ro-RO" b="1">
                <a:solidFill>
                  <a:schemeClr val="accent2"/>
                </a:solidFill>
              </a:rPr>
              <a:t>Astmul din aspergiloza </a:t>
            </a:r>
            <a:r>
              <a:rPr lang="en-US" b="1">
                <a:solidFill>
                  <a:schemeClr val="accent2"/>
                </a:solidFill>
              </a:rPr>
              <a:t>bronho - </a:t>
            </a:r>
            <a:r>
              <a:rPr lang="ro-RO" b="1">
                <a:solidFill>
                  <a:schemeClr val="accent2"/>
                </a:solidFill>
              </a:rPr>
              <a:t>pulmonară;</a:t>
            </a:r>
            <a:endParaRPr lang="en-US" b="1">
              <a:solidFill>
                <a:schemeClr val="accent2"/>
              </a:solidFill>
            </a:endParaRPr>
          </a:p>
          <a:p>
            <a:pPr>
              <a:buFontTx/>
              <a:buChar char="•"/>
            </a:pPr>
            <a:r>
              <a:rPr lang="ro-RO" b="1">
                <a:solidFill>
                  <a:schemeClr val="accent2"/>
                </a:solidFill>
              </a:rPr>
              <a:t>Astmul psihic.</a:t>
            </a:r>
            <a:endParaRPr lang="en-US" b="1">
              <a:solidFill>
                <a:schemeClr val="accent2"/>
              </a:solidFill>
            </a:endParaRPr>
          </a:p>
          <a:p>
            <a:pPr>
              <a:buFontTx/>
              <a:buChar char="•"/>
            </a:pPr>
            <a:r>
              <a:rPr lang="ro-RO" b="1">
                <a:solidFill>
                  <a:schemeClr val="accent2"/>
                </a:solidFill>
              </a:rPr>
              <a:t>Astmul latent</a:t>
            </a:r>
            <a:r>
              <a:rPr lang="ro-RO">
                <a:solidFill>
                  <a:schemeClr val="accent2"/>
                </a:solidFill>
              </a:rPr>
              <a:t> cu tulburări clinice minime: diagnostic prin teste de provocare bronşică.</a:t>
            </a:r>
          </a:p>
          <a:p>
            <a:pPr>
              <a:buFontTx/>
              <a:buChar char="•"/>
            </a:pPr>
            <a:r>
              <a:rPr lang="ro-RO" b="1">
                <a:solidFill>
                  <a:schemeClr val="accent2"/>
                </a:solidFill>
              </a:rPr>
              <a:t>Astmul larvat</a:t>
            </a:r>
            <a:r>
              <a:rPr lang="ro-RO">
                <a:solidFill>
                  <a:schemeClr val="accent2"/>
                </a:solidFill>
              </a:rPr>
              <a:t>: cu echivalenţe respiratorii şi extraexpiratorii de astm bronşic:</a:t>
            </a:r>
            <a:endParaRPr lang="en-US">
              <a:solidFill>
                <a:schemeClr val="accent2"/>
              </a:solidFill>
            </a:endParaRPr>
          </a:p>
        </p:txBody>
      </p:sp>
      <p:sp>
        <p:nvSpPr>
          <p:cNvPr id="24581" name="Text Box 5"/>
          <p:cNvSpPr txBox="1">
            <a:spLocks noChangeArrowheads="1"/>
          </p:cNvSpPr>
          <p:nvPr/>
        </p:nvSpPr>
        <p:spPr bwMode="auto">
          <a:xfrm>
            <a:off x="1066800" y="1905000"/>
            <a:ext cx="7561263" cy="2838450"/>
          </a:xfrm>
          <a:prstGeom prst="rect">
            <a:avLst/>
          </a:prstGeom>
          <a:noFill/>
          <a:ln w="9525">
            <a:noFill/>
            <a:miter lim="800000"/>
            <a:headEnd/>
            <a:tailEnd/>
          </a:ln>
          <a:effectLst/>
        </p:spPr>
        <p:txBody>
          <a:bodyPr>
            <a:spAutoFit/>
          </a:bodyPr>
          <a:lstStyle/>
          <a:p>
            <a:pPr lvl="1">
              <a:buFontTx/>
              <a:buChar char="•"/>
            </a:pPr>
            <a:r>
              <a:rPr lang="ro-RO">
                <a:solidFill>
                  <a:schemeClr val="accent2"/>
                </a:solidFill>
              </a:rPr>
              <a:t> conjunctivite sezoniere (polinice);</a:t>
            </a:r>
            <a:endParaRPr lang="en-US">
              <a:solidFill>
                <a:schemeClr val="accent2"/>
              </a:solidFill>
            </a:endParaRPr>
          </a:p>
          <a:p>
            <a:pPr lvl="1">
              <a:buFontTx/>
              <a:buChar char="•"/>
            </a:pPr>
            <a:r>
              <a:rPr lang="ro-RO">
                <a:solidFill>
                  <a:schemeClr val="accent2"/>
                </a:solidFill>
              </a:rPr>
              <a:t> rinita vasomotorie, periodică şi aperiodică;    </a:t>
            </a:r>
            <a:endParaRPr lang="en-US">
              <a:solidFill>
                <a:schemeClr val="accent2"/>
              </a:solidFill>
            </a:endParaRPr>
          </a:p>
          <a:p>
            <a:pPr lvl="1">
              <a:buFontTx/>
              <a:buChar char="•"/>
            </a:pPr>
            <a:r>
              <a:rPr lang="ro-RO">
                <a:solidFill>
                  <a:schemeClr val="accent2"/>
                </a:solidFill>
              </a:rPr>
              <a:t> traheobronşita spasmodică, cu crize de tuse seacă, chintoasă, în</a:t>
            </a:r>
            <a:br>
              <a:rPr lang="ro-RO">
                <a:solidFill>
                  <a:schemeClr val="accent2"/>
                </a:solidFill>
              </a:rPr>
            </a:br>
            <a:r>
              <a:rPr lang="ro-RO">
                <a:solidFill>
                  <a:schemeClr val="accent2"/>
                </a:solidFill>
              </a:rPr>
              <a:t>prima jumătate a nopţii, fără dispnee;</a:t>
            </a:r>
            <a:endParaRPr lang="en-US">
              <a:solidFill>
                <a:schemeClr val="accent2"/>
              </a:solidFill>
            </a:endParaRPr>
          </a:p>
          <a:p>
            <a:pPr lvl="1">
              <a:buFontTx/>
              <a:buChar char="•"/>
            </a:pPr>
            <a:r>
              <a:rPr lang="ro-RO">
                <a:solidFill>
                  <a:schemeClr val="accent2"/>
                </a:solidFill>
              </a:rPr>
              <a:t> dermatita atopică;</a:t>
            </a:r>
            <a:endParaRPr lang="en-US">
              <a:solidFill>
                <a:schemeClr val="accent2"/>
              </a:solidFill>
            </a:endParaRPr>
          </a:p>
          <a:p>
            <a:pPr lvl="1">
              <a:buFontTx/>
              <a:buChar char="•"/>
            </a:pPr>
            <a:r>
              <a:rPr lang="ro-RO">
                <a:solidFill>
                  <a:schemeClr val="accent2"/>
                </a:solidFill>
              </a:rPr>
              <a:t> urticaria;</a:t>
            </a:r>
            <a:endParaRPr lang="en-US">
              <a:solidFill>
                <a:schemeClr val="accent2"/>
              </a:solidFill>
            </a:endParaRPr>
          </a:p>
          <a:p>
            <a:pPr lvl="1">
              <a:buFontTx/>
              <a:buChar char="•"/>
            </a:pPr>
            <a:r>
              <a:rPr lang="ro-RO">
                <a:solidFill>
                  <a:schemeClr val="accent2"/>
                </a:solidFill>
              </a:rPr>
              <a:t> enterocolita muco-membranoasă;</a:t>
            </a:r>
            <a:endParaRPr lang="en-US">
              <a:solidFill>
                <a:schemeClr val="accent2"/>
              </a:solidFill>
            </a:endParaRPr>
          </a:p>
          <a:p>
            <a:pPr lvl="1">
              <a:buFontTx/>
              <a:buChar char="•"/>
            </a:pPr>
            <a:r>
              <a:rPr lang="ro-RO">
                <a:solidFill>
                  <a:schemeClr val="accent2"/>
                </a:solidFill>
              </a:rPr>
              <a:t> migrena;</a:t>
            </a:r>
            <a:endParaRPr lang="en-US">
              <a:solidFill>
                <a:schemeClr val="accent2"/>
              </a:solidFill>
            </a:endParaRPr>
          </a:p>
          <a:p>
            <a:pPr lvl="1">
              <a:buFontTx/>
              <a:buChar char="•"/>
            </a:pPr>
            <a:r>
              <a:rPr lang="ro-RO">
                <a:solidFill>
                  <a:schemeClr val="accent2"/>
                </a:solidFill>
              </a:rPr>
              <a:t> edemul Quincke;</a:t>
            </a:r>
            <a:endParaRPr lang="en-US">
              <a:solidFill>
                <a:schemeClr val="accent2"/>
              </a:solidFill>
            </a:endParaRPr>
          </a:p>
          <a:p>
            <a:pPr lvl="1">
              <a:buFontTx/>
              <a:buChar char="•"/>
            </a:pPr>
            <a:r>
              <a:rPr lang="ro-RO">
                <a:solidFill>
                  <a:schemeClr val="accent2"/>
                </a:solidFill>
              </a:rPr>
              <a:t> crizele de gută.</a:t>
            </a:r>
            <a:endParaRPr lang="en-US">
              <a:solidFill>
                <a:schemeClr val="accent2"/>
              </a:solidFill>
            </a:endParaRPr>
          </a:p>
        </p:txBody>
      </p:sp>
      <p:sp>
        <p:nvSpPr>
          <p:cNvPr id="24582" name="Text Box 6"/>
          <p:cNvSpPr txBox="1">
            <a:spLocks noChangeArrowheads="1"/>
          </p:cNvSpPr>
          <p:nvPr/>
        </p:nvSpPr>
        <p:spPr bwMode="auto">
          <a:xfrm>
            <a:off x="609600" y="4800600"/>
            <a:ext cx="7696200" cy="641350"/>
          </a:xfrm>
          <a:prstGeom prst="rect">
            <a:avLst/>
          </a:prstGeom>
          <a:noFill/>
          <a:ln w="9525">
            <a:noFill/>
            <a:miter lim="800000"/>
            <a:headEnd/>
            <a:tailEnd/>
          </a:ln>
          <a:effectLst/>
        </p:spPr>
        <p:txBody>
          <a:bodyPr>
            <a:spAutoFit/>
          </a:bodyPr>
          <a:lstStyle/>
          <a:p>
            <a:pPr>
              <a:buFontTx/>
              <a:buChar char="•"/>
            </a:pPr>
            <a:r>
              <a:rPr lang="ro-RO" b="1">
                <a:solidFill>
                  <a:schemeClr val="accent2"/>
                </a:solidFill>
              </a:rPr>
              <a:t>Astmul bronşic la copil</a:t>
            </a:r>
            <a:r>
              <a:rPr lang="ro-RO">
                <a:solidFill>
                  <a:schemeClr val="accent2"/>
                </a:solidFill>
              </a:rPr>
              <a:t> este febril şi cu polipnee, asemănător unei bronhopneumonii. </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1331913" y="476250"/>
            <a:ext cx="6673850" cy="366713"/>
          </a:xfrm>
          <a:prstGeom prst="rect">
            <a:avLst/>
          </a:prstGeom>
          <a:noFill/>
          <a:ln w="9525">
            <a:noFill/>
            <a:miter lim="800000"/>
            <a:headEnd/>
            <a:tailEnd/>
          </a:ln>
          <a:effectLst/>
        </p:spPr>
        <p:txBody>
          <a:bodyPr wrap="none" anchor="ctr">
            <a:spAutoFit/>
          </a:bodyPr>
          <a:lstStyle/>
          <a:p>
            <a:pPr algn="just" eaLnBrk="1" hangingPunct="1"/>
            <a:r>
              <a:rPr lang="ro-RO">
                <a:solidFill>
                  <a:schemeClr val="accent2"/>
                </a:solidFill>
              </a:rPr>
              <a:t>PRINCIPALELE SINDROAME ALE APARATULUI RESPIRATOR</a:t>
            </a:r>
          </a:p>
        </p:txBody>
      </p:sp>
      <p:sp>
        <p:nvSpPr>
          <p:cNvPr id="6149" name="Rectangle 5"/>
          <p:cNvSpPr>
            <a:spLocks noChangeArrowheads="1"/>
          </p:cNvSpPr>
          <p:nvPr/>
        </p:nvSpPr>
        <p:spPr bwMode="auto">
          <a:xfrm>
            <a:off x="3348038" y="1341438"/>
            <a:ext cx="2647950" cy="366712"/>
          </a:xfrm>
          <a:prstGeom prst="rect">
            <a:avLst/>
          </a:prstGeom>
          <a:noFill/>
          <a:ln w="9525">
            <a:noFill/>
            <a:miter lim="800000"/>
            <a:headEnd/>
            <a:tailEnd/>
          </a:ln>
          <a:effectLst/>
        </p:spPr>
        <p:txBody>
          <a:bodyPr wrap="none" anchor="ctr">
            <a:spAutoFit/>
          </a:bodyPr>
          <a:lstStyle/>
          <a:p>
            <a:pPr eaLnBrk="1" hangingPunct="1"/>
            <a:r>
              <a:rPr lang="ro-RO">
                <a:solidFill>
                  <a:schemeClr val="accent2"/>
                </a:solidFill>
              </a:rPr>
              <a:t>SINDROMUL BRONŞIC</a:t>
            </a:r>
            <a:r>
              <a:rPr lang="en-US">
                <a:solidFill>
                  <a:schemeClr val="accent2"/>
                </a:solidFill>
              </a:rPr>
              <a:t> </a:t>
            </a:r>
          </a:p>
        </p:txBody>
      </p:sp>
      <p:sp>
        <p:nvSpPr>
          <p:cNvPr id="6151" name="Text Box 7"/>
          <p:cNvSpPr txBox="1">
            <a:spLocks noChangeArrowheads="1"/>
          </p:cNvSpPr>
          <p:nvPr/>
        </p:nvSpPr>
        <p:spPr bwMode="auto">
          <a:xfrm>
            <a:off x="539750" y="1844675"/>
            <a:ext cx="8208963" cy="3387725"/>
          </a:xfrm>
          <a:prstGeom prst="rect">
            <a:avLst/>
          </a:prstGeom>
          <a:noFill/>
          <a:ln w="9525">
            <a:noFill/>
            <a:miter lim="800000"/>
            <a:headEnd/>
            <a:tailEnd/>
          </a:ln>
          <a:effectLst/>
        </p:spPr>
        <p:txBody>
          <a:bodyPr>
            <a:spAutoFit/>
          </a:bodyPr>
          <a:lstStyle/>
          <a:p>
            <a:r>
              <a:rPr lang="ro-RO">
                <a:solidFill>
                  <a:schemeClr val="accent2"/>
                </a:solidFill>
              </a:rPr>
              <a:t>Este reprezentat de un grup de semne şi simptome care evocă suferinţa bronşiilor. </a:t>
            </a:r>
            <a:endParaRPr lang="en-US">
              <a:solidFill>
                <a:schemeClr val="accent2"/>
              </a:solidFill>
            </a:endParaRPr>
          </a:p>
          <a:p>
            <a:endParaRPr lang="en-US">
              <a:solidFill>
                <a:schemeClr val="accent2"/>
              </a:solidFill>
            </a:endParaRPr>
          </a:p>
          <a:p>
            <a:r>
              <a:rPr lang="ro-RO">
                <a:solidFill>
                  <a:schemeClr val="accent2"/>
                </a:solidFill>
              </a:rPr>
              <a:t>Apare în:</a:t>
            </a:r>
            <a:endParaRPr lang="en-US">
              <a:solidFill>
                <a:schemeClr val="accent2"/>
              </a:solidFill>
            </a:endParaRPr>
          </a:p>
          <a:p>
            <a:pPr>
              <a:buFontTx/>
              <a:buChar char="•"/>
            </a:pPr>
            <a:r>
              <a:rPr lang="ro-RO">
                <a:solidFill>
                  <a:schemeClr val="accent2"/>
                </a:solidFill>
              </a:rPr>
              <a:t>bronşite acute şi cronice;</a:t>
            </a:r>
            <a:endParaRPr lang="en-US">
              <a:solidFill>
                <a:schemeClr val="accent2"/>
              </a:solidFill>
            </a:endParaRPr>
          </a:p>
          <a:p>
            <a:pPr>
              <a:buFontTx/>
              <a:buChar char="•"/>
            </a:pPr>
            <a:r>
              <a:rPr lang="ro-RO">
                <a:solidFill>
                  <a:schemeClr val="accent2"/>
                </a:solidFill>
              </a:rPr>
              <a:t>bronşiectazii;</a:t>
            </a:r>
            <a:endParaRPr lang="en-US">
              <a:solidFill>
                <a:schemeClr val="accent2"/>
              </a:solidFill>
            </a:endParaRPr>
          </a:p>
          <a:p>
            <a:pPr>
              <a:buFontTx/>
              <a:buChar char="•"/>
            </a:pPr>
            <a:r>
              <a:rPr lang="ro-RO">
                <a:solidFill>
                  <a:schemeClr val="accent2"/>
                </a:solidFill>
              </a:rPr>
              <a:t>astm bronşic;	</a:t>
            </a:r>
            <a:endParaRPr lang="en-US">
              <a:solidFill>
                <a:schemeClr val="accent2"/>
              </a:solidFill>
            </a:endParaRPr>
          </a:p>
          <a:p>
            <a:pPr>
              <a:buFontTx/>
              <a:buChar char="•"/>
            </a:pPr>
            <a:r>
              <a:rPr lang="ro-RO">
                <a:solidFill>
                  <a:schemeClr val="accent2"/>
                </a:solidFill>
              </a:rPr>
              <a:t>emfizem pulmonar obstructiv;</a:t>
            </a:r>
            <a:endParaRPr lang="en-US">
              <a:solidFill>
                <a:schemeClr val="accent2"/>
              </a:solidFill>
            </a:endParaRPr>
          </a:p>
          <a:p>
            <a:pPr>
              <a:buFontTx/>
              <a:buChar char="•"/>
            </a:pPr>
            <a:r>
              <a:rPr lang="ro-RO">
                <a:solidFill>
                  <a:schemeClr val="accent2"/>
                </a:solidFill>
              </a:rPr>
              <a:t>boala căilor aeriene mici.	</a:t>
            </a:r>
            <a:endParaRPr lang="en-US">
              <a:solidFill>
                <a:schemeClr val="accent2"/>
              </a:solidFill>
            </a:endParaRPr>
          </a:p>
          <a:p>
            <a:pPr>
              <a:buFontTx/>
              <a:buChar char="•"/>
            </a:pPr>
            <a:endParaRPr lang="en-US">
              <a:solidFill>
                <a:schemeClr val="accent2"/>
              </a:solidFill>
            </a:endParaRPr>
          </a:p>
          <a:p>
            <a:r>
              <a:rPr lang="ro-RO">
                <a:solidFill>
                  <a:schemeClr val="accent2"/>
                </a:solidFill>
              </a:rPr>
              <a:t>Aceste entităţi se pot asocia cu:</a:t>
            </a:r>
            <a:endParaRPr lang="en-US">
              <a:solidFill>
                <a:schemeClr val="accent2"/>
              </a:solidFill>
            </a:endParaRPr>
          </a:p>
          <a:p>
            <a:pPr>
              <a:buFontTx/>
              <a:buChar char="•"/>
            </a:pPr>
            <a:r>
              <a:rPr lang="ro-RO">
                <a:solidFill>
                  <a:schemeClr val="accent2"/>
                </a:solidFill>
              </a:rPr>
              <a:t>insuficienţă respiratorie </a:t>
            </a:r>
            <a:r>
              <a:rPr lang="en-US">
                <a:solidFill>
                  <a:schemeClr val="accent2"/>
                </a:solidFill>
              </a:rPr>
              <a:t>acuta / </a:t>
            </a:r>
            <a:r>
              <a:rPr lang="ro-RO">
                <a:solidFill>
                  <a:schemeClr val="accent2"/>
                </a:solidFill>
              </a:rPr>
              <a:t>cronică;</a:t>
            </a:r>
            <a:endParaRPr lang="en-US">
              <a:solidFill>
                <a:schemeClr val="accent2"/>
              </a:solidFill>
            </a:endParaRPr>
          </a:p>
          <a:p>
            <a:pPr>
              <a:buFontTx/>
              <a:buChar char="•"/>
            </a:pPr>
            <a:r>
              <a:rPr lang="ro-RO">
                <a:solidFill>
                  <a:schemeClr val="accent2"/>
                </a:solidFill>
              </a:rPr>
              <a:t>cord pulmonar </a:t>
            </a:r>
            <a:r>
              <a:rPr lang="en-US">
                <a:solidFill>
                  <a:schemeClr val="accent2"/>
                </a:solidFill>
              </a:rPr>
              <a:t>acut / </a:t>
            </a:r>
            <a:r>
              <a:rPr lang="ro-RO">
                <a:solidFill>
                  <a:schemeClr val="accent2"/>
                </a:solidFill>
              </a:rPr>
              <a:t>cronic (CPC).</a:t>
            </a:r>
            <a:endParaRPr lang="en-US">
              <a:solidFill>
                <a:schemeClr val="accent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468313" y="404813"/>
            <a:ext cx="8424862" cy="2563812"/>
          </a:xfrm>
          <a:prstGeom prst="rect">
            <a:avLst/>
          </a:prstGeom>
          <a:noFill/>
          <a:ln w="9525">
            <a:noFill/>
            <a:miter lim="800000"/>
            <a:headEnd/>
            <a:tailEnd/>
          </a:ln>
          <a:effectLst/>
        </p:spPr>
        <p:txBody>
          <a:bodyPr>
            <a:spAutoFit/>
          </a:bodyPr>
          <a:lstStyle/>
          <a:p>
            <a:r>
              <a:rPr lang="ro-RO" b="1" i="1">
                <a:solidFill>
                  <a:schemeClr val="accent2"/>
                </a:solidFill>
              </a:rPr>
              <a:t>Tulburările funcţionale induse de astmul bronşic:</a:t>
            </a:r>
            <a:endParaRPr lang="en-US">
              <a:solidFill>
                <a:schemeClr val="accent2"/>
              </a:solidFill>
            </a:endParaRPr>
          </a:p>
          <a:p>
            <a:pPr>
              <a:buFontTx/>
              <a:buChar char="•"/>
            </a:pPr>
            <a:r>
              <a:rPr lang="ro-RO">
                <a:solidFill>
                  <a:schemeClr val="accent2"/>
                </a:solidFill>
              </a:rPr>
              <a:t>creşterea rezistenţei la flux</a:t>
            </a:r>
            <a:r>
              <a:rPr lang="en-US">
                <a:solidFill>
                  <a:schemeClr val="accent2"/>
                </a:solidFill>
              </a:rPr>
              <a:t> in caile aeriene</a:t>
            </a:r>
            <a:r>
              <a:rPr lang="ro-RO">
                <a:solidFill>
                  <a:schemeClr val="accent2"/>
                </a:solidFill>
              </a:rPr>
              <a:t>, pre</a:t>
            </a:r>
            <a:r>
              <a:rPr lang="en-US">
                <a:solidFill>
                  <a:schemeClr val="accent2"/>
                </a:solidFill>
              </a:rPr>
              <a:t>dominent</a:t>
            </a:r>
            <a:r>
              <a:rPr lang="ro-RO">
                <a:solidFill>
                  <a:schemeClr val="accent2"/>
                </a:solidFill>
              </a:rPr>
              <a:t>ă în expir;</a:t>
            </a:r>
            <a:endParaRPr lang="en-US">
              <a:solidFill>
                <a:schemeClr val="accent2"/>
              </a:solidFill>
            </a:endParaRPr>
          </a:p>
          <a:p>
            <a:pPr>
              <a:buFontTx/>
              <a:buChar char="•"/>
            </a:pPr>
            <a:r>
              <a:rPr lang="ro-RO">
                <a:solidFill>
                  <a:schemeClr val="accent2"/>
                </a:solidFill>
              </a:rPr>
              <a:t>scăderea VEMS;</a:t>
            </a:r>
            <a:endParaRPr lang="en-US">
              <a:solidFill>
                <a:schemeClr val="accent2"/>
              </a:solidFill>
            </a:endParaRPr>
          </a:p>
          <a:p>
            <a:pPr>
              <a:buFontTx/>
              <a:buChar char="•"/>
            </a:pPr>
            <a:r>
              <a:rPr lang="ro-RO">
                <a:solidFill>
                  <a:schemeClr val="accent2"/>
                </a:solidFill>
              </a:rPr>
              <a:t>scăderea capacităţii vitale (CV);</a:t>
            </a:r>
            <a:endParaRPr lang="en-US">
              <a:solidFill>
                <a:schemeClr val="accent2"/>
              </a:solidFill>
            </a:endParaRPr>
          </a:p>
          <a:p>
            <a:pPr>
              <a:buFontTx/>
              <a:buChar char="•"/>
            </a:pPr>
            <a:r>
              <a:rPr lang="ro-RO">
                <a:solidFill>
                  <a:schemeClr val="accent2"/>
                </a:solidFill>
              </a:rPr>
              <a:t>capacitatea pulmonară totală în limite normale sau crescută;</a:t>
            </a:r>
            <a:endParaRPr lang="en-US">
              <a:solidFill>
                <a:schemeClr val="accent2"/>
              </a:solidFill>
            </a:endParaRPr>
          </a:p>
          <a:p>
            <a:pPr>
              <a:buFontTx/>
              <a:buChar char="•"/>
            </a:pPr>
            <a:r>
              <a:rPr lang="ro-RO">
                <a:solidFill>
                  <a:schemeClr val="accent2"/>
                </a:solidFill>
              </a:rPr>
              <a:t>scăderea forţei de retracţie elastică.</a:t>
            </a:r>
          </a:p>
          <a:p>
            <a:endParaRPr lang="ro-RO">
              <a:solidFill>
                <a:schemeClr val="accent2"/>
              </a:solidFill>
            </a:endParaRPr>
          </a:p>
          <a:p>
            <a:r>
              <a:rPr lang="ro-RO">
                <a:solidFill>
                  <a:schemeClr val="accent2"/>
                </a:solidFill>
              </a:rPr>
              <a:t>Scintigrama cu Xe133 arată modificări în repartiţia sângelui în plămân (perfuzia pulmonară), care este crescută la vârfuri, iar la baze şi în periferie este</a:t>
            </a:r>
            <a:r>
              <a:rPr lang="en-US">
                <a:solidFill>
                  <a:schemeClr val="accent2"/>
                </a:solidFill>
              </a:rPr>
              <a:t> redusa</a:t>
            </a:r>
            <a:r>
              <a:rPr lang="ro-RO">
                <a:solidFill>
                  <a:schemeClr val="accent2"/>
                </a:solidFill>
              </a:rPr>
              <a:t>.</a:t>
            </a:r>
            <a:endParaRPr lang="en-US">
              <a:solidFill>
                <a:schemeClr val="accent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685800" y="381000"/>
            <a:ext cx="8153400" cy="5732463"/>
          </a:xfrm>
          <a:prstGeom prst="rect">
            <a:avLst/>
          </a:prstGeom>
          <a:noFill/>
          <a:ln w="9525">
            <a:noFill/>
            <a:miter lim="800000"/>
            <a:headEnd/>
            <a:tailEnd/>
          </a:ln>
          <a:effectLst/>
        </p:spPr>
        <p:txBody>
          <a:bodyPr>
            <a:spAutoFit/>
          </a:bodyPr>
          <a:lstStyle/>
          <a:p>
            <a:pPr algn="just">
              <a:spcBef>
                <a:spcPct val="50000"/>
              </a:spcBef>
            </a:pPr>
            <a:r>
              <a:rPr lang="ro-RO" b="1" i="1">
                <a:solidFill>
                  <a:schemeClr val="accent2"/>
                </a:solidFill>
                <a:effectLst>
                  <a:outerShdw blurRad="38100" dist="38100" dir="2700000" algn="tl">
                    <a:srgbClr val="000000"/>
                  </a:outerShdw>
                </a:effectLst>
                <a:cs typeface="Times New Roman" pitchFamily="18" charset="0"/>
              </a:rPr>
              <a:t>Complicaţiile astmului bronşic:</a:t>
            </a:r>
            <a:r>
              <a:rPr lang="ro-RO" b="1" i="1">
                <a:solidFill>
                  <a:schemeClr val="accent2"/>
                </a:solidFill>
                <a:cs typeface="Times New Roman" pitchFamily="18" charset="0"/>
              </a:rPr>
              <a:t>	</a:t>
            </a:r>
            <a:endParaRPr lang="en-US">
              <a:solidFill>
                <a:schemeClr val="accent2"/>
              </a:solidFill>
              <a:cs typeface="Times New Roman" pitchFamily="18" charset="0"/>
            </a:endParaRPr>
          </a:p>
          <a:p>
            <a:pPr algn="just">
              <a:spcBef>
                <a:spcPct val="50000"/>
              </a:spcBef>
            </a:pPr>
            <a:r>
              <a:rPr lang="ro-RO" b="1">
                <a:cs typeface="Times New Roman" pitchFamily="18" charset="0"/>
              </a:rPr>
              <a:t>a. în criză:</a:t>
            </a:r>
            <a:endParaRPr lang="en-US">
              <a:cs typeface="Times New Roman" pitchFamily="18" charset="0"/>
            </a:endParaRPr>
          </a:p>
          <a:p>
            <a:pPr algn="just">
              <a:spcBef>
                <a:spcPct val="50000"/>
              </a:spcBef>
              <a:buFontTx/>
              <a:buChar char="•"/>
            </a:pPr>
            <a:r>
              <a:rPr lang="ro-RO">
                <a:solidFill>
                  <a:schemeClr val="accent2"/>
                </a:solidFill>
              </a:rPr>
              <a:t>pneumotoraxul spontan;</a:t>
            </a:r>
            <a:endParaRPr lang="en-GB">
              <a:solidFill>
                <a:schemeClr val="accent2"/>
              </a:solidFill>
            </a:endParaRPr>
          </a:p>
          <a:p>
            <a:pPr algn="just">
              <a:spcBef>
                <a:spcPct val="50000"/>
              </a:spcBef>
              <a:buFontTx/>
              <a:buChar char="•"/>
            </a:pPr>
            <a:r>
              <a:rPr lang="ro-RO">
                <a:solidFill>
                  <a:schemeClr val="accent2"/>
                </a:solidFill>
              </a:rPr>
              <a:t>fracturi costale;</a:t>
            </a:r>
            <a:endParaRPr lang="en-GB">
              <a:solidFill>
                <a:schemeClr val="accent2"/>
              </a:solidFill>
            </a:endParaRPr>
          </a:p>
          <a:p>
            <a:pPr algn="just">
              <a:spcBef>
                <a:spcPct val="50000"/>
              </a:spcBef>
              <a:buFontTx/>
              <a:buChar char="•"/>
            </a:pPr>
            <a:r>
              <a:rPr lang="ro-RO">
                <a:solidFill>
                  <a:schemeClr val="accent2"/>
                </a:solidFill>
              </a:rPr>
              <a:t>sincopa de tuse;</a:t>
            </a:r>
            <a:endParaRPr lang="en-GB">
              <a:solidFill>
                <a:schemeClr val="accent2"/>
              </a:solidFill>
            </a:endParaRPr>
          </a:p>
          <a:p>
            <a:pPr algn="just">
              <a:spcBef>
                <a:spcPct val="50000"/>
              </a:spcBef>
              <a:buFontTx/>
              <a:buChar char="•"/>
            </a:pPr>
            <a:r>
              <a:rPr lang="ro-RO">
                <a:solidFill>
                  <a:schemeClr val="accent2"/>
                </a:solidFill>
              </a:rPr>
              <a:t>atelectazii limitate;</a:t>
            </a:r>
            <a:endParaRPr lang="en-GB">
              <a:solidFill>
                <a:schemeClr val="accent2"/>
              </a:solidFill>
            </a:endParaRPr>
          </a:p>
          <a:p>
            <a:pPr algn="just">
              <a:spcBef>
                <a:spcPct val="50000"/>
              </a:spcBef>
            </a:pPr>
            <a:r>
              <a:rPr lang="ro-RO" b="1">
                <a:cs typeface="Times New Roman" pitchFamily="18" charset="0"/>
              </a:rPr>
              <a:t>b. tardive:     </a:t>
            </a:r>
            <a:endParaRPr lang="en-US">
              <a:cs typeface="Times New Roman" pitchFamily="18" charset="0"/>
            </a:endParaRPr>
          </a:p>
          <a:p>
            <a:pPr algn="just">
              <a:spcBef>
                <a:spcPct val="50000"/>
              </a:spcBef>
              <a:buFontTx/>
              <a:buChar char="•"/>
            </a:pPr>
            <a:r>
              <a:rPr lang="ro-RO">
                <a:solidFill>
                  <a:schemeClr val="accent2"/>
                </a:solidFill>
              </a:rPr>
              <a:t>emfizem pulmonar;</a:t>
            </a:r>
            <a:endParaRPr lang="en-GB">
              <a:solidFill>
                <a:schemeClr val="accent2"/>
              </a:solidFill>
            </a:endParaRPr>
          </a:p>
          <a:p>
            <a:pPr algn="just">
              <a:spcBef>
                <a:spcPct val="50000"/>
              </a:spcBef>
              <a:buFontTx/>
              <a:buChar char="•"/>
            </a:pPr>
            <a:r>
              <a:rPr lang="ro-RO">
                <a:solidFill>
                  <a:schemeClr val="accent2"/>
                </a:solidFill>
              </a:rPr>
              <a:t>bronşiectazii;</a:t>
            </a:r>
            <a:endParaRPr lang="en-GB">
              <a:solidFill>
                <a:schemeClr val="accent2"/>
              </a:solidFill>
            </a:endParaRPr>
          </a:p>
          <a:p>
            <a:pPr algn="just">
              <a:spcBef>
                <a:spcPct val="50000"/>
              </a:spcBef>
              <a:buFontTx/>
              <a:buChar char="•"/>
            </a:pPr>
            <a:r>
              <a:rPr lang="ro-RO">
                <a:solidFill>
                  <a:schemeClr val="accent2"/>
                </a:solidFill>
              </a:rPr>
              <a:t>infecţii bronşice repetate;</a:t>
            </a:r>
            <a:endParaRPr lang="en-GB">
              <a:solidFill>
                <a:schemeClr val="accent2"/>
              </a:solidFill>
            </a:endParaRPr>
          </a:p>
          <a:p>
            <a:pPr algn="just">
              <a:spcBef>
                <a:spcPct val="50000"/>
              </a:spcBef>
              <a:buFontTx/>
              <a:buChar char="•"/>
            </a:pPr>
            <a:r>
              <a:rPr lang="ro-RO">
                <a:solidFill>
                  <a:schemeClr val="accent2"/>
                </a:solidFill>
              </a:rPr>
              <a:t>hipertensiune arterială pulmonară;</a:t>
            </a:r>
            <a:endParaRPr lang="en-GB">
              <a:solidFill>
                <a:schemeClr val="accent2"/>
              </a:solidFill>
            </a:endParaRPr>
          </a:p>
          <a:p>
            <a:pPr algn="just">
              <a:spcBef>
                <a:spcPct val="50000"/>
              </a:spcBef>
              <a:buFontTx/>
              <a:buChar char="•"/>
            </a:pPr>
            <a:r>
              <a:rPr lang="ro-RO">
                <a:solidFill>
                  <a:schemeClr val="accent2"/>
                </a:solidFill>
              </a:rPr>
              <a:t>cord pulmonar cronic;</a:t>
            </a:r>
            <a:endParaRPr lang="en-GB">
              <a:solidFill>
                <a:schemeClr val="accent2"/>
              </a:solidFill>
            </a:endParaRPr>
          </a:p>
          <a:p>
            <a:pPr algn="just">
              <a:spcBef>
                <a:spcPct val="50000"/>
              </a:spcBef>
              <a:buFontTx/>
              <a:buChar char="•"/>
            </a:pPr>
            <a:r>
              <a:rPr lang="ro-RO">
                <a:solidFill>
                  <a:schemeClr val="accent2"/>
                </a:solidFill>
              </a:rPr>
              <a:t>fibroze pulmonare.</a:t>
            </a:r>
            <a:endParaRPr lang="en-GB">
              <a:solidFill>
                <a:schemeClr val="accent2"/>
              </a:solidFill>
            </a:endParaRPr>
          </a:p>
          <a:p>
            <a:pPr>
              <a:spcBef>
                <a:spcPct val="50000"/>
              </a:spcBef>
            </a:pPr>
            <a:endParaRPr lang="en-GB">
              <a:solidFill>
                <a:schemeClr val="accent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p:cNvSpPr txBox="1">
            <a:spLocks noChangeArrowheads="1"/>
          </p:cNvSpPr>
          <p:nvPr/>
        </p:nvSpPr>
        <p:spPr bwMode="auto">
          <a:xfrm>
            <a:off x="533400" y="381000"/>
            <a:ext cx="8229600" cy="6418263"/>
          </a:xfrm>
          <a:prstGeom prst="rect">
            <a:avLst/>
          </a:prstGeom>
          <a:noFill/>
          <a:ln w="9525">
            <a:noFill/>
            <a:miter lim="800000"/>
            <a:headEnd/>
            <a:tailEnd/>
          </a:ln>
          <a:effectLst/>
        </p:spPr>
        <p:txBody>
          <a:bodyPr>
            <a:spAutoFit/>
          </a:bodyPr>
          <a:lstStyle/>
          <a:p>
            <a:pPr algn="just">
              <a:spcBef>
                <a:spcPct val="50000"/>
              </a:spcBef>
            </a:pPr>
            <a:r>
              <a:rPr lang="ro-RO" b="1" i="1">
                <a:solidFill>
                  <a:schemeClr val="accent2"/>
                </a:solidFill>
                <a:effectLst>
                  <a:outerShdw blurRad="38100" dist="38100" dir="2700000" algn="tl">
                    <a:srgbClr val="000000"/>
                  </a:outerShdw>
                </a:effectLst>
                <a:cs typeface="Times New Roman" pitchFamily="18" charset="0"/>
              </a:rPr>
              <a:t>Starea de rău astmatic</a:t>
            </a:r>
            <a:endParaRPr lang="en-US" b="1">
              <a:solidFill>
                <a:schemeClr val="accent2"/>
              </a:solidFill>
              <a:effectLst>
                <a:outerShdw blurRad="38100" dist="38100" dir="2700000" algn="tl">
                  <a:srgbClr val="000000"/>
                </a:outerShdw>
              </a:effectLst>
              <a:cs typeface="Times New Roman" pitchFamily="18" charset="0"/>
            </a:endParaRPr>
          </a:p>
          <a:p>
            <a:pPr algn="just">
              <a:spcBef>
                <a:spcPct val="50000"/>
              </a:spcBef>
            </a:pPr>
            <a:r>
              <a:rPr lang="ro-RO">
                <a:solidFill>
                  <a:schemeClr val="hlink"/>
                </a:solidFill>
                <a:cs typeface="Times New Roman" pitchFamily="18" charset="0"/>
              </a:rPr>
              <a:t>Este o urgenţă medicală:</a:t>
            </a:r>
            <a:r>
              <a:rPr lang="ro-RO">
                <a:solidFill>
                  <a:schemeClr val="accent2"/>
                </a:solidFill>
                <a:cs typeface="Times New Roman" pitchFamily="18" charset="0"/>
              </a:rPr>
              <a:t> criză de astm cu durată &gt; de 24 ore, rezistentă la tratament; mortalitatea este de 17%. Se poate produce datorită intervenţiei următoarelor cauze:</a:t>
            </a:r>
            <a:endParaRPr lang="en-US">
              <a:solidFill>
                <a:schemeClr val="accent2"/>
              </a:solidFill>
              <a:cs typeface="Times New Roman" pitchFamily="18" charset="0"/>
            </a:endParaRPr>
          </a:p>
          <a:p>
            <a:pPr algn="just">
              <a:spcBef>
                <a:spcPct val="50000"/>
              </a:spcBef>
              <a:buFontTx/>
              <a:buChar char="•"/>
            </a:pPr>
            <a:r>
              <a:rPr lang="ro-RO">
                <a:solidFill>
                  <a:schemeClr val="accent2"/>
                </a:solidFill>
              </a:rPr>
              <a:t>infecţii bronhopulmonare;</a:t>
            </a:r>
            <a:endParaRPr lang="en-GB">
              <a:solidFill>
                <a:schemeClr val="accent2"/>
              </a:solidFill>
            </a:endParaRPr>
          </a:p>
          <a:p>
            <a:pPr algn="just">
              <a:spcBef>
                <a:spcPct val="50000"/>
              </a:spcBef>
              <a:buFontTx/>
              <a:buChar char="•"/>
            </a:pPr>
            <a:r>
              <a:rPr lang="ro-RO">
                <a:solidFill>
                  <a:schemeClr val="accent2"/>
                </a:solidFill>
              </a:rPr>
              <a:t>oprire bruscă a corticoterapiei;	.</a:t>
            </a:r>
            <a:endParaRPr lang="en-GB">
              <a:solidFill>
                <a:schemeClr val="accent2"/>
              </a:solidFill>
            </a:endParaRPr>
          </a:p>
          <a:p>
            <a:pPr algn="just">
              <a:spcBef>
                <a:spcPct val="50000"/>
              </a:spcBef>
              <a:buFontTx/>
              <a:buChar char="•"/>
            </a:pPr>
            <a:r>
              <a:rPr lang="ro-RO">
                <a:solidFill>
                  <a:schemeClr val="accent2"/>
                </a:solidFill>
              </a:rPr>
              <a:t>abuz de simpatomimetice fără administrare concomitentă de corticosteroizi;</a:t>
            </a:r>
            <a:endParaRPr lang="en-GB">
              <a:solidFill>
                <a:schemeClr val="accent2"/>
              </a:solidFill>
            </a:endParaRPr>
          </a:p>
          <a:p>
            <a:pPr algn="just">
              <a:spcBef>
                <a:spcPct val="50000"/>
              </a:spcBef>
              <a:buFontTx/>
              <a:buChar char="•"/>
            </a:pPr>
            <a:r>
              <a:rPr lang="ro-RO">
                <a:solidFill>
                  <a:schemeClr val="accent2"/>
                </a:solidFill>
              </a:rPr>
              <a:t>administrarea de medicamente ce deprimă-centrul respirator ca opiacee (morfină) şi benzodiazepinice.</a:t>
            </a:r>
            <a:endParaRPr lang="en-GB">
              <a:solidFill>
                <a:schemeClr val="accent2"/>
              </a:solidFill>
            </a:endParaRPr>
          </a:p>
          <a:p>
            <a:pPr algn="just">
              <a:spcBef>
                <a:spcPct val="50000"/>
              </a:spcBef>
            </a:pPr>
            <a:r>
              <a:rPr lang="ro-RO">
                <a:solidFill>
                  <a:schemeClr val="accent2"/>
                </a:solidFill>
                <a:cs typeface="Times New Roman" pitchFamily="18" charset="0"/>
              </a:rPr>
              <a:t>Are ca substrat o bronşiolită obliterantă cu insuficienţă respiratorie acută şi cord pulmonar acut. Se însoţeşte de</a:t>
            </a:r>
            <a:r>
              <a:rPr lang="en-US">
                <a:solidFill>
                  <a:schemeClr val="accent2"/>
                </a:solidFill>
                <a:cs typeface="Times New Roman" pitchFamily="18" charset="0"/>
              </a:rPr>
              <a:t>:</a:t>
            </a:r>
          </a:p>
          <a:p>
            <a:pPr algn="just">
              <a:spcBef>
                <a:spcPct val="50000"/>
              </a:spcBef>
              <a:buFontTx/>
              <a:buChar char="•"/>
            </a:pPr>
            <a:r>
              <a:rPr lang="en-US">
                <a:solidFill>
                  <a:schemeClr val="accent2"/>
                </a:solidFill>
                <a:cs typeface="Times New Roman" pitchFamily="18" charset="0"/>
              </a:rPr>
              <a:t> </a:t>
            </a:r>
            <a:r>
              <a:rPr lang="ro-RO">
                <a:solidFill>
                  <a:schemeClr val="accent2"/>
                </a:solidFill>
                <a:cs typeface="Times New Roman" pitchFamily="18" charset="0"/>
              </a:rPr>
              <a:t>adinamie</a:t>
            </a:r>
            <a:r>
              <a:rPr lang="en-US">
                <a:solidFill>
                  <a:schemeClr val="accent2"/>
                </a:solidFill>
                <a:cs typeface="Times New Roman" pitchFamily="18" charset="0"/>
              </a:rPr>
              <a:t>, incapacitate de a termina o propozitie</a:t>
            </a:r>
            <a:r>
              <a:rPr lang="ro-RO">
                <a:solidFill>
                  <a:schemeClr val="accent2"/>
                </a:solidFill>
                <a:cs typeface="Times New Roman" pitchFamily="18" charset="0"/>
              </a:rPr>
              <a:t> </a:t>
            </a:r>
            <a:endParaRPr lang="en-US">
              <a:solidFill>
                <a:schemeClr val="accent2"/>
              </a:solidFill>
              <a:cs typeface="Times New Roman" pitchFamily="18" charset="0"/>
            </a:endParaRPr>
          </a:p>
          <a:p>
            <a:pPr algn="just">
              <a:spcBef>
                <a:spcPct val="50000"/>
              </a:spcBef>
              <a:buFontTx/>
              <a:buChar char="•"/>
            </a:pPr>
            <a:r>
              <a:rPr lang="en-US">
                <a:solidFill>
                  <a:schemeClr val="accent2"/>
                </a:solidFill>
                <a:cs typeface="Times New Roman" pitchFamily="18" charset="0"/>
              </a:rPr>
              <a:t> </a:t>
            </a:r>
            <a:r>
              <a:rPr lang="ro-RO">
                <a:solidFill>
                  <a:schemeClr val="accent2"/>
                </a:solidFill>
                <a:cs typeface="Times New Roman" pitchFamily="18" charset="0"/>
              </a:rPr>
              <a:t>punerea în acţiune a muşchilor inspiratori accesorii</a:t>
            </a:r>
            <a:endParaRPr lang="en-US">
              <a:solidFill>
                <a:schemeClr val="accent2"/>
              </a:solidFill>
              <a:cs typeface="Times New Roman" pitchFamily="18" charset="0"/>
            </a:endParaRPr>
          </a:p>
          <a:p>
            <a:pPr algn="just">
              <a:spcBef>
                <a:spcPct val="50000"/>
              </a:spcBef>
              <a:buFontTx/>
              <a:buChar char="•"/>
            </a:pPr>
            <a:r>
              <a:rPr lang="en-US">
                <a:solidFill>
                  <a:schemeClr val="accent2"/>
                </a:solidFill>
                <a:cs typeface="Times New Roman" pitchFamily="18" charset="0"/>
              </a:rPr>
              <a:t> </a:t>
            </a:r>
            <a:r>
              <a:rPr lang="ro-RO">
                <a:solidFill>
                  <a:schemeClr val="accent2"/>
                </a:solidFill>
                <a:cs typeface="Times New Roman" pitchFamily="18" charset="0"/>
              </a:rPr>
              <a:t>diametrul anteroposterior toracic devine egal cu cel transversal</a:t>
            </a:r>
            <a:endParaRPr lang="en-US">
              <a:solidFill>
                <a:schemeClr val="accent2"/>
              </a:solidFill>
              <a:cs typeface="Times New Roman" pitchFamily="18" charset="0"/>
            </a:endParaRPr>
          </a:p>
          <a:p>
            <a:pPr algn="just">
              <a:spcBef>
                <a:spcPct val="50000"/>
              </a:spcBef>
              <a:buFontTx/>
              <a:buChar char="•"/>
            </a:pPr>
            <a:r>
              <a:rPr lang="ro-RO">
                <a:solidFill>
                  <a:schemeClr val="accent2"/>
                </a:solidFill>
                <a:cs typeface="Times New Roman" pitchFamily="18" charset="0"/>
              </a:rPr>
              <a:t>tahicardie</a:t>
            </a:r>
            <a:r>
              <a:rPr lang="en-US">
                <a:solidFill>
                  <a:schemeClr val="accent2"/>
                </a:solidFill>
                <a:cs typeface="Times New Roman" pitchFamily="18" charset="0"/>
              </a:rPr>
              <a:t> (&gt;=110/min),puls paradoxal, jugulare turgide, semn Harzer</a:t>
            </a:r>
          </a:p>
          <a:p>
            <a:pPr algn="just">
              <a:spcBef>
                <a:spcPct val="50000"/>
              </a:spcBef>
              <a:buFontTx/>
              <a:buChar char="•"/>
            </a:pPr>
            <a:r>
              <a:rPr lang="ro-RO">
                <a:solidFill>
                  <a:schemeClr val="accent2"/>
                </a:solidFill>
                <a:cs typeface="Times New Roman" pitchFamily="18" charset="0"/>
              </a:rPr>
              <a:t> ascultaţie săracă</a:t>
            </a:r>
            <a:r>
              <a:rPr lang="en-US">
                <a:solidFill>
                  <a:schemeClr val="accent2"/>
                </a:solidFill>
                <a:cs typeface="Times New Roman" pitchFamily="18" charset="0"/>
              </a:rPr>
              <a:t> pulmonara</a:t>
            </a:r>
          </a:p>
          <a:p>
            <a:pPr algn="just">
              <a:spcBef>
                <a:spcPct val="50000"/>
              </a:spcBef>
              <a:buFontTx/>
              <a:buChar char="•"/>
            </a:pPr>
            <a:r>
              <a:rPr lang="ro-RO">
                <a:solidFill>
                  <a:schemeClr val="accent2"/>
                </a:solidFill>
                <a:cs typeface="Times New Roman" pitchFamily="18" charset="0"/>
              </a:rPr>
              <a:t>apar elemente de cord pulmonar acut: galop ventricular drept, întărirea şi dedublarea Z2 în focarul pulmonarei, hep</a:t>
            </a:r>
            <a:r>
              <a:rPr lang="en-US">
                <a:solidFill>
                  <a:schemeClr val="accent2"/>
                </a:solidFill>
                <a:cs typeface="Times New Roman" pitchFamily="18" charset="0"/>
              </a:rPr>
              <a:t>a</a:t>
            </a:r>
            <a:r>
              <a:rPr lang="ro-RO">
                <a:solidFill>
                  <a:schemeClr val="accent2"/>
                </a:solidFill>
                <a:cs typeface="Times New Roman" pitchFamily="18" charset="0"/>
              </a:rPr>
              <a:t>tomegalie.</a:t>
            </a:r>
            <a:endParaRPr lang="en-GB">
              <a:solidFill>
                <a:schemeClr val="accent2"/>
              </a:solidFill>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Text Box 4"/>
          <p:cNvSpPr txBox="1">
            <a:spLocks noChangeArrowheads="1"/>
          </p:cNvSpPr>
          <p:nvPr/>
        </p:nvSpPr>
        <p:spPr bwMode="auto">
          <a:xfrm>
            <a:off x="179388" y="333375"/>
            <a:ext cx="8713787" cy="1465263"/>
          </a:xfrm>
          <a:prstGeom prst="rect">
            <a:avLst/>
          </a:prstGeom>
          <a:noFill/>
          <a:ln w="9525">
            <a:noFill/>
            <a:miter lim="800000"/>
            <a:headEnd/>
            <a:tailEnd/>
          </a:ln>
          <a:effectLst/>
        </p:spPr>
        <p:txBody>
          <a:bodyPr>
            <a:spAutoFit/>
          </a:bodyPr>
          <a:lstStyle/>
          <a:p>
            <a:pPr algn="ctr"/>
            <a:r>
              <a:rPr lang="en-US" b="1" dirty="0">
                <a:solidFill>
                  <a:schemeClr val="tx2"/>
                </a:solidFill>
              </a:rPr>
              <a:t>INSUFICIENTA RESPIRATORIE</a:t>
            </a:r>
          </a:p>
          <a:p>
            <a:r>
              <a:rPr lang="en-US" b="1" i="1" u="sng" dirty="0" err="1">
                <a:solidFill>
                  <a:schemeClr val="accent2"/>
                </a:solidFill>
              </a:rPr>
              <a:t>Definitie</a:t>
            </a:r>
            <a:r>
              <a:rPr lang="en-US" dirty="0">
                <a:solidFill>
                  <a:schemeClr val="accent2"/>
                </a:solidFill>
              </a:rPr>
              <a:t>: </a:t>
            </a:r>
            <a:r>
              <a:rPr lang="en-US" dirty="0" err="1">
                <a:solidFill>
                  <a:schemeClr val="accent2"/>
                </a:solidFill>
              </a:rPr>
              <a:t>imposibilitatea</a:t>
            </a:r>
            <a:r>
              <a:rPr lang="en-US" dirty="0">
                <a:solidFill>
                  <a:schemeClr val="accent2"/>
                </a:solidFill>
              </a:rPr>
              <a:t> </a:t>
            </a:r>
            <a:r>
              <a:rPr lang="en-US" dirty="0" err="1">
                <a:solidFill>
                  <a:schemeClr val="accent2"/>
                </a:solidFill>
              </a:rPr>
              <a:t>aparatului</a:t>
            </a:r>
            <a:r>
              <a:rPr lang="en-US" dirty="0">
                <a:solidFill>
                  <a:schemeClr val="accent2"/>
                </a:solidFill>
              </a:rPr>
              <a:t> respirator de a </a:t>
            </a:r>
            <a:r>
              <a:rPr lang="en-US" dirty="0" err="1">
                <a:solidFill>
                  <a:schemeClr val="accent2"/>
                </a:solidFill>
              </a:rPr>
              <a:t>asigura</a:t>
            </a:r>
            <a:r>
              <a:rPr lang="en-US" dirty="0">
                <a:solidFill>
                  <a:schemeClr val="accent2"/>
                </a:solidFill>
              </a:rPr>
              <a:t>  </a:t>
            </a:r>
            <a:r>
              <a:rPr lang="en-US" dirty="0" err="1">
                <a:solidFill>
                  <a:schemeClr val="accent2"/>
                </a:solidFill>
              </a:rPr>
              <a:t>hematoza</a:t>
            </a:r>
            <a:r>
              <a:rPr lang="en-US" dirty="0">
                <a:solidFill>
                  <a:schemeClr val="accent2"/>
                </a:solidFill>
              </a:rPr>
              <a:t> </a:t>
            </a:r>
            <a:r>
              <a:rPr lang="en-US" dirty="0" err="1">
                <a:solidFill>
                  <a:schemeClr val="accent2"/>
                </a:solidFill>
              </a:rPr>
              <a:t>satisfacatoare</a:t>
            </a:r>
            <a:r>
              <a:rPr lang="en-US" dirty="0">
                <a:solidFill>
                  <a:schemeClr val="accent2"/>
                </a:solidFill>
              </a:rPr>
              <a:t>, </a:t>
            </a:r>
            <a:r>
              <a:rPr lang="en-US" dirty="0" err="1">
                <a:solidFill>
                  <a:schemeClr val="accent2"/>
                </a:solidFill>
              </a:rPr>
              <a:t>rezultand</a:t>
            </a:r>
            <a:r>
              <a:rPr lang="en-US" dirty="0">
                <a:solidFill>
                  <a:schemeClr val="accent2"/>
                </a:solidFill>
              </a:rPr>
              <a:t> </a:t>
            </a:r>
            <a:r>
              <a:rPr lang="en-US" dirty="0" err="1">
                <a:solidFill>
                  <a:schemeClr val="accent2"/>
                </a:solidFill>
              </a:rPr>
              <a:t>hipoxemie</a:t>
            </a:r>
            <a:r>
              <a:rPr lang="en-US" dirty="0">
                <a:solidFill>
                  <a:schemeClr val="accent2"/>
                </a:solidFill>
              </a:rPr>
              <a:t> ± </a:t>
            </a:r>
            <a:r>
              <a:rPr lang="en-US" dirty="0" err="1">
                <a:solidFill>
                  <a:schemeClr val="accent2"/>
                </a:solidFill>
              </a:rPr>
              <a:t>hipercarbie</a:t>
            </a:r>
            <a:r>
              <a:rPr lang="en-US" dirty="0">
                <a:solidFill>
                  <a:schemeClr val="accent2"/>
                </a:solidFill>
              </a:rPr>
              <a:t>, in </a:t>
            </a:r>
            <a:r>
              <a:rPr lang="en-US" dirty="0" err="1">
                <a:solidFill>
                  <a:schemeClr val="accent2"/>
                </a:solidFill>
              </a:rPr>
              <a:t>conditii</a:t>
            </a:r>
            <a:r>
              <a:rPr lang="en-US" dirty="0">
                <a:solidFill>
                  <a:schemeClr val="accent2"/>
                </a:solidFill>
              </a:rPr>
              <a:t> de </a:t>
            </a:r>
            <a:r>
              <a:rPr lang="en-US" dirty="0" err="1">
                <a:solidFill>
                  <a:schemeClr val="accent2"/>
                </a:solidFill>
              </a:rPr>
              <a:t>repaus</a:t>
            </a:r>
            <a:r>
              <a:rPr lang="en-US" dirty="0">
                <a:solidFill>
                  <a:schemeClr val="accent2"/>
                </a:solidFill>
              </a:rPr>
              <a:t> </a:t>
            </a:r>
            <a:r>
              <a:rPr lang="en-US" dirty="0" err="1">
                <a:solidFill>
                  <a:schemeClr val="accent2"/>
                </a:solidFill>
              </a:rPr>
              <a:t>si</a:t>
            </a:r>
            <a:r>
              <a:rPr lang="en-US" dirty="0">
                <a:solidFill>
                  <a:schemeClr val="accent2"/>
                </a:solidFill>
              </a:rPr>
              <a:t> de </a:t>
            </a:r>
            <a:r>
              <a:rPr lang="en-US" dirty="0" err="1">
                <a:solidFill>
                  <a:schemeClr val="accent2"/>
                </a:solidFill>
              </a:rPr>
              <a:t>efort</a:t>
            </a:r>
            <a:endParaRPr lang="en-US" b="1" dirty="0">
              <a:solidFill>
                <a:schemeClr val="accent2"/>
              </a:solidFill>
            </a:endParaRPr>
          </a:p>
          <a:p>
            <a:r>
              <a:rPr lang="en-US" b="1" dirty="0">
                <a:solidFill>
                  <a:schemeClr val="hlink"/>
                </a:solidFill>
              </a:rPr>
              <a:t>PaO2 &lt; 60mmHg</a:t>
            </a:r>
          </a:p>
          <a:p>
            <a:r>
              <a:rPr lang="en-US" b="1" dirty="0">
                <a:solidFill>
                  <a:schemeClr val="hlink"/>
                </a:solidFill>
              </a:rPr>
              <a:t>SaO2&lt; 92%</a:t>
            </a:r>
          </a:p>
        </p:txBody>
      </p:sp>
      <p:sp>
        <p:nvSpPr>
          <p:cNvPr id="124933" name="Text Box 5"/>
          <p:cNvSpPr txBox="1">
            <a:spLocks noChangeArrowheads="1"/>
          </p:cNvSpPr>
          <p:nvPr/>
        </p:nvSpPr>
        <p:spPr bwMode="auto">
          <a:xfrm>
            <a:off x="395288" y="1916113"/>
            <a:ext cx="3671887" cy="3397250"/>
          </a:xfrm>
          <a:prstGeom prst="rect">
            <a:avLst/>
          </a:prstGeom>
          <a:noFill/>
          <a:ln w="9525">
            <a:solidFill>
              <a:schemeClr val="tx1"/>
            </a:solidFill>
            <a:miter lim="800000"/>
            <a:headEnd/>
            <a:tailEnd/>
          </a:ln>
          <a:effectLst/>
        </p:spPr>
        <p:txBody>
          <a:bodyPr>
            <a:spAutoFit/>
          </a:bodyPr>
          <a:lstStyle/>
          <a:p>
            <a:r>
              <a:rPr lang="en-US" b="1"/>
              <a:t>Tipul I</a:t>
            </a:r>
            <a:r>
              <a:rPr lang="en-US" b="1" i="1"/>
              <a:t> (insuficienta respiratorie hipoxemica sau partiala)</a:t>
            </a:r>
            <a:endParaRPr lang="en-US" b="1"/>
          </a:p>
          <a:p>
            <a:pPr>
              <a:buFontTx/>
              <a:buChar char="•"/>
            </a:pPr>
            <a:r>
              <a:rPr lang="en-US" b="1">
                <a:solidFill>
                  <a:schemeClr val="accent2"/>
                </a:solidFill>
              </a:rPr>
              <a:t> PaO2&lt;60mmHg</a:t>
            </a:r>
          </a:p>
          <a:p>
            <a:pPr>
              <a:buFontTx/>
              <a:buChar char="•"/>
            </a:pPr>
            <a:r>
              <a:rPr lang="en-US" b="1">
                <a:solidFill>
                  <a:schemeClr val="accent2"/>
                </a:solidFill>
              </a:rPr>
              <a:t> PaCO2 = normala/&lt;45mmHg</a:t>
            </a:r>
            <a:endParaRPr lang="en-US" b="1" i="1" u="sng">
              <a:solidFill>
                <a:schemeClr val="accent2"/>
              </a:solidFill>
            </a:endParaRPr>
          </a:p>
          <a:p>
            <a:r>
              <a:rPr lang="en-US" b="1" i="1" u="sng">
                <a:solidFill>
                  <a:schemeClr val="tx2"/>
                </a:solidFill>
              </a:rPr>
              <a:t>Cauze</a:t>
            </a:r>
            <a:r>
              <a:rPr lang="en-US">
                <a:solidFill>
                  <a:schemeClr val="tx2"/>
                </a:solidFill>
              </a:rPr>
              <a:t>:</a:t>
            </a:r>
          </a:p>
          <a:p>
            <a:pPr>
              <a:buFontTx/>
              <a:buChar char="•"/>
            </a:pPr>
            <a:r>
              <a:rPr lang="en-US">
                <a:solidFill>
                  <a:schemeClr val="accent2"/>
                </a:solidFill>
              </a:rPr>
              <a:t>pneumonii, sdr. de detresa respiratorie acuta, edemul pulmonar acut</a:t>
            </a:r>
          </a:p>
          <a:p>
            <a:pPr>
              <a:buFontTx/>
              <a:buChar char="•"/>
            </a:pPr>
            <a:r>
              <a:rPr lang="en-US">
                <a:solidFill>
                  <a:schemeClr val="accent2"/>
                </a:solidFill>
              </a:rPr>
              <a:t> sunturi dreapta-stanga</a:t>
            </a:r>
          </a:p>
          <a:p>
            <a:pPr>
              <a:buFontTx/>
              <a:buChar char="•"/>
            </a:pPr>
            <a:r>
              <a:rPr lang="en-US">
                <a:solidFill>
                  <a:schemeClr val="accent2"/>
                </a:solidFill>
              </a:rPr>
              <a:t> anomalii ale raportului ventilatie-perfuzie</a:t>
            </a:r>
          </a:p>
          <a:p>
            <a:pPr>
              <a:buFontTx/>
              <a:buChar char="•"/>
            </a:pPr>
            <a:r>
              <a:rPr lang="en-US">
                <a:solidFill>
                  <a:schemeClr val="accent2"/>
                </a:solidFill>
              </a:rPr>
              <a:t> alveolita pulmonara fibrozanta</a:t>
            </a:r>
          </a:p>
        </p:txBody>
      </p:sp>
      <p:sp>
        <p:nvSpPr>
          <p:cNvPr id="124935" name="Text Box 7"/>
          <p:cNvSpPr txBox="1">
            <a:spLocks noChangeArrowheads="1"/>
          </p:cNvSpPr>
          <p:nvPr/>
        </p:nvSpPr>
        <p:spPr bwMode="auto">
          <a:xfrm>
            <a:off x="4643438" y="1916113"/>
            <a:ext cx="4105275" cy="3397250"/>
          </a:xfrm>
          <a:prstGeom prst="rect">
            <a:avLst/>
          </a:prstGeom>
          <a:noFill/>
          <a:ln w="9525">
            <a:solidFill>
              <a:schemeClr val="tx1"/>
            </a:solidFill>
            <a:miter lim="800000"/>
            <a:headEnd/>
            <a:tailEnd/>
          </a:ln>
          <a:effectLst/>
        </p:spPr>
        <p:txBody>
          <a:bodyPr>
            <a:spAutoFit/>
          </a:bodyPr>
          <a:lstStyle/>
          <a:p>
            <a:r>
              <a:rPr lang="en-US" b="1" u="sng"/>
              <a:t>Tipul II </a:t>
            </a:r>
            <a:r>
              <a:rPr lang="en-US" b="1" i="1" u="sng"/>
              <a:t>(insuficienta respiratorie hipercapnica sau globala)</a:t>
            </a:r>
            <a:endParaRPr lang="en-US" b="1"/>
          </a:p>
          <a:p>
            <a:r>
              <a:rPr lang="en-US" b="1">
                <a:solidFill>
                  <a:schemeClr val="accent2"/>
                </a:solidFill>
              </a:rPr>
              <a:t>PaO2&lt;60mmHg</a:t>
            </a:r>
            <a:endParaRPr lang="en-US">
              <a:solidFill>
                <a:schemeClr val="accent2"/>
              </a:solidFill>
            </a:endParaRPr>
          </a:p>
          <a:p>
            <a:r>
              <a:rPr lang="en-US" b="1">
                <a:solidFill>
                  <a:schemeClr val="accent2"/>
                </a:solidFill>
              </a:rPr>
              <a:t>PaCO2&gt;45mmHg</a:t>
            </a:r>
            <a:endParaRPr lang="en-US" b="1" i="1" u="sng">
              <a:solidFill>
                <a:schemeClr val="accent2"/>
              </a:solidFill>
            </a:endParaRPr>
          </a:p>
          <a:p>
            <a:r>
              <a:rPr lang="en-US" b="1" i="1" u="sng">
                <a:solidFill>
                  <a:schemeClr val="tx2"/>
                </a:solidFill>
              </a:rPr>
              <a:t>Cauze</a:t>
            </a:r>
            <a:r>
              <a:rPr lang="en-US">
                <a:solidFill>
                  <a:schemeClr val="tx2"/>
                </a:solidFill>
              </a:rPr>
              <a:t>: </a:t>
            </a:r>
          </a:p>
          <a:p>
            <a:pPr>
              <a:buFontTx/>
              <a:buChar char="•"/>
            </a:pPr>
            <a:r>
              <a:rPr lang="en-US">
                <a:solidFill>
                  <a:schemeClr val="accent2"/>
                </a:solidFill>
              </a:rPr>
              <a:t> BPOC acutizata, pleurezii intinse</a:t>
            </a:r>
          </a:p>
          <a:p>
            <a:pPr>
              <a:buFontTx/>
              <a:buChar char="•"/>
            </a:pPr>
            <a:r>
              <a:rPr lang="en-US">
                <a:solidFill>
                  <a:schemeClr val="accent2"/>
                </a:solidFill>
              </a:rPr>
              <a:t> traumatisme toracice cu fracturi costale multiple</a:t>
            </a:r>
          </a:p>
          <a:p>
            <a:pPr>
              <a:buFontTx/>
              <a:buChar char="•"/>
            </a:pPr>
            <a:r>
              <a:rPr lang="en-US">
                <a:solidFill>
                  <a:schemeClr val="accent2"/>
                </a:solidFill>
              </a:rPr>
              <a:t> obezitate, cifoscolioze</a:t>
            </a:r>
          </a:p>
          <a:p>
            <a:pPr>
              <a:buFontTx/>
              <a:buChar char="•"/>
            </a:pPr>
            <a:r>
              <a:rPr lang="en-US">
                <a:solidFill>
                  <a:schemeClr val="accent2"/>
                </a:solidFill>
              </a:rPr>
              <a:t> poliomielita, miastenia gravis, sdr. </a:t>
            </a:r>
            <a:r>
              <a:rPr lang="en-US" b="1" i="1">
                <a:solidFill>
                  <a:schemeClr val="accent2"/>
                </a:solidFill>
              </a:rPr>
              <a:t>Guillain Barré</a:t>
            </a:r>
          </a:p>
          <a:p>
            <a:endParaRPr lang="en-US" b="1" i="1">
              <a:solidFill>
                <a:schemeClr val="accent2"/>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Text Box 4"/>
          <p:cNvSpPr txBox="1">
            <a:spLocks noChangeArrowheads="1"/>
          </p:cNvSpPr>
          <p:nvPr/>
        </p:nvSpPr>
        <p:spPr bwMode="auto">
          <a:xfrm>
            <a:off x="539750" y="404813"/>
            <a:ext cx="8135938" cy="3113087"/>
          </a:xfrm>
          <a:prstGeom prst="rect">
            <a:avLst/>
          </a:prstGeom>
          <a:noFill/>
          <a:ln w="9525">
            <a:noFill/>
            <a:miter lim="800000"/>
            <a:headEnd/>
            <a:tailEnd/>
          </a:ln>
          <a:effectLst/>
        </p:spPr>
        <p:txBody>
          <a:bodyPr>
            <a:spAutoFit/>
          </a:bodyPr>
          <a:lstStyle/>
          <a:p>
            <a:pPr marL="342900" indent="-342900"/>
            <a:r>
              <a:rPr lang="en-US" b="1">
                <a:solidFill>
                  <a:schemeClr val="tx2"/>
                </a:solidFill>
              </a:rPr>
              <a:t>Insuficienta respiratorie cronica</a:t>
            </a:r>
            <a:endParaRPr lang="en-US" b="1" i="1">
              <a:solidFill>
                <a:schemeClr val="tx2"/>
              </a:solidFill>
            </a:endParaRPr>
          </a:p>
          <a:p>
            <a:pPr marL="342900" indent="-342900">
              <a:buFontTx/>
              <a:buChar char="•"/>
            </a:pPr>
            <a:r>
              <a:rPr lang="en-US" b="1" i="1" u="sng">
                <a:solidFill>
                  <a:schemeClr val="accent2"/>
                </a:solidFill>
              </a:rPr>
              <a:t> Definitie</a:t>
            </a:r>
            <a:r>
              <a:rPr lang="en-US">
                <a:solidFill>
                  <a:schemeClr val="accent2"/>
                </a:solidFill>
              </a:rPr>
              <a:t>: este o hipoxemie arteriala permanenta, in afara oricarui puseu evolutiv sau factor agravant</a:t>
            </a:r>
          </a:p>
          <a:p>
            <a:pPr marL="342900" indent="-342900"/>
            <a:endParaRPr lang="en-US" b="1" u="sng">
              <a:solidFill>
                <a:schemeClr val="accent2"/>
              </a:solidFill>
            </a:endParaRPr>
          </a:p>
          <a:p>
            <a:pPr marL="342900" indent="-342900"/>
            <a:r>
              <a:rPr lang="en-US" b="1">
                <a:solidFill>
                  <a:schemeClr val="tx2"/>
                </a:solidFill>
              </a:rPr>
              <a:t>Insuficienta respiratorie acuta</a:t>
            </a:r>
            <a:endParaRPr lang="en-US" b="1" i="1">
              <a:solidFill>
                <a:schemeClr val="tx2"/>
              </a:solidFill>
            </a:endParaRPr>
          </a:p>
          <a:p>
            <a:pPr marL="342900" indent="-342900"/>
            <a:r>
              <a:rPr lang="en-US">
                <a:solidFill>
                  <a:schemeClr val="accent2"/>
                </a:solidFill>
              </a:rPr>
              <a:t>Poate aparea la indivizi </a:t>
            </a:r>
            <a:r>
              <a:rPr lang="en-US" b="1" i="1">
                <a:solidFill>
                  <a:schemeClr val="accent2"/>
                </a:solidFill>
              </a:rPr>
              <a:t>sanatosi </a:t>
            </a:r>
            <a:r>
              <a:rPr lang="en-US">
                <a:solidFill>
                  <a:schemeClr val="accent2"/>
                </a:solidFill>
              </a:rPr>
              <a:t>sau la</a:t>
            </a:r>
            <a:r>
              <a:rPr lang="en-US" b="1" i="1">
                <a:solidFill>
                  <a:schemeClr val="accent2"/>
                </a:solidFill>
              </a:rPr>
              <a:t> bolnavi pulmonari</a:t>
            </a:r>
            <a:r>
              <a:rPr lang="en-US">
                <a:solidFill>
                  <a:schemeClr val="accent2"/>
                </a:solidFill>
              </a:rPr>
              <a:t>, recunoscand patru mecanisme fiziopatologice:</a:t>
            </a:r>
            <a:endParaRPr lang="en-US" b="1" i="1">
              <a:solidFill>
                <a:schemeClr val="accent2"/>
              </a:solidFill>
            </a:endParaRPr>
          </a:p>
          <a:p>
            <a:pPr marL="342900" indent="-342900">
              <a:buFontTx/>
              <a:buAutoNum type="arabicPeriod"/>
            </a:pPr>
            <a:r>
              <a:rPr lang="en-US" b="1" i="1">
                <a:solidFill>
                  <a:schemeClr val="accent2"/>
                </a:solidFill>
              </a:rPr>
              <a:t> tulburari de distributie a aerului inspirat</a:t>
            </a:r>
          </a:p>
          <a:p>
            <a:pPr marL="342900" indent="-342900">
              <a:buFontTx/>
              <a:buAutoNum type="arabicPeriod"/>
            </a:pPr>
            <a:r>
              <a:rPr lang="en-US" b="1" i="1">
                <a:solidFill>
                  <a:schemeClr val="accent2"/>
                </a:solidFill>
              </a:rPr>
              <a:t> hipoventilatie alveolara globala</a:t>
            </a:r>
          </a:p>
          <a:p>
            <a:pPr marL="342900" indent="-342900">
              <a:buFontTx/>
              <a:buAutoNum type="arabicPeriod"/>
            </a:pPr>
            <a:r>
              <a:rPr lang="en-US" b="1" i="1">
                <a:solidFill>
                  <a:schemeClr val="accent2"/>
                </a:solidFill>
              </a:rPr>
              <a:t> tulburari de difuziune a gazelor</a:t>
            </a:r>
          </a:p>
          <a:p>
            <a:pPr marL="342900" indent="-342900">
              <a:buFontTx/>
              <a:buAutoNum type="arabicPeriod"/>
            </a:pPr>
            <a:r>
              <a:rPr lang="en-US" b="1" i="1">
                <a:solidFill>
                  <a:schemeClr val="accent2"/>
                </a:solidFill>
              </a:rPr>
              <a:t> scurtcircuit veno-arterial</a:t>
            </a:r>
          </a:p>
        </p:txBody>
      </p:sp>
      <p:sp>
        <p:nvSpPr>
          <p:cNvPr id="125957" name="Text Box 5"/>
          <p:cNvSpPr txBox="1">
            <a:spLocks noChangeArrowheads="1"/>
          </p:cNvSpPr>
          <p:nvPr/>
        </p:nvSpPr>
        <p:spPr bwMode="auto">
          <a:xfrm>
            <a:off x="539750" y="3789363"/>
            <a:ext cx="8208963" cy="1739900"/>
          </a:xfrm>
          <a:prstGeom prst="rect">
            <a:avLst/>
          </a:prstGeom>
          <a:noFill/>
          <a:ln w="9525">
            <a:noFill/>
            <a:miter lim="800000"/>
            <a:headEnd/>
            <a:tailEnd/>
          </a:ln>
          <a:effectLst/>
        </p:spPr>
        <p:txBody>
          <a:bodyPr>
            <a:spAutoFit/>
          </a:bodyPr>
          <a:lstStyle/>
          <a:p>
            <a:pPr marL="342900" indent="-342900"/>
            <a:r>
              <a:rPr lang="en-US" b="1" i="1"/>
              <a:t>1. tulburari de distributie a aerului inspirat</a:t>
            </a:r>
            <a:endParaRPr lang="en-US"/>
          </a:p>
          <a:p>
            <a:pPr marL="342900" indent="-342900"/>
            <a:r>
              <a:rPr lang="en-US">
                <a:solidFill>
                  <a:schemeClr val="accent2"/>
                </a:solidFill>
              </a:rPr>
              <a:t>-     hipoventilatie a unui teritoriu alveolar cu hiperventilatie in alte teritorii</a:t>
            </a:r>
          </a:p>
          <a:p>
            <a:pPr marL="342900" indent="-342900"/>
            <a:r>
              <a:rPr lang="en-US">
                <a:solidFill>
                  <a:schemeClr val="accent2"/>
                </a:solidFill>
              </a:rPr>
              <a:t>-     inegalitatea raportului ventilatie-perfuzie (V/Q normal </a:t>
            </a:r>
            <a:r>
              <a:rPr lang="en-US" b="1">
                <a:solidFill>
                  <a:schemeClr val="accent2"/>
                </a:solidFill>
              </a:rPr>
              <a:t>&lt; 0,8</a:t>
            </a:r>
            <a:r>
              <a:rPr lang="en-US">
                <a:solidFill>
                  <a:schemeClr val="accent2"/>
                </a:solidFill>
              </a:rPr>
              <a:t>)</a:t>
            </a:r>
          </a:p>
          <a:p>
            <a:pPr marL="342900" indent="-342900"/>
            <a:r>
              <a:rPr lang="en-US">
                <a:solidFill>
                  <a:schemeClr val="accent2"/>
                </a:solidFill>
              </a:rPr>
              <a:t>-     </a:t>
            </a:r>
            <a:r>
              <a:rPr lang="en-US">
                <a:solidFill>
                  <a:schemeClr val="accent2"/>
                </a:solidFill>
                <a:sym typeface="Symbol" pitchFamily="18" charset="2"/>
              </a:rPr>
              <a:t></a:t>
            </a:r>
            <a:r>
              <a:rPr lang="en-US">
                <a:solidFill>
                  <a:schemeClr val="accent2"/>
                </a:solidFill>
              </a:rPr>
              <a:t> timpului de amestec intrapulmonar (normal </a:t>
            </a:r>
            <a:r>
              <a:rPr lang="en-US" b="1">
                <a:solidFill>
                  <a:schemeClr val="accent2"/>
                </a:solidFill>
              </a:rPr>
              <a:t>180” </a:t>
            </a:r>
            <a:r>
              <a:rPr lang="en-US">
                <a:solidFill>
                  <a:schemeClr val="accent2"/>
                </a:solidFill>
              </a:rPr>
              <a:t>)</a:t>
            </a:r>
          </a:p>
          <a:p>
            <a:pPr marL="342900" indent="-342900"/>
            <a:r>
              <a:rPr lang="en-US">
                <a:solidFill>
                  <a:schemeClr val="accent2"/>
                </a:solidFill>
              </a:rPr>
              <a:t>-     </a:t>
            </a:r>
            <a:r>
              <a:rPr lang="en-US">
                <a:solidFill>
                  <a:schemeClr val="accent2"/>
                </a:solidFill>
                <a:sym typeface="Symbol" pitchFamily="18" charset="2"/>
              </a:rPr>
              <a:t></a:t>
            </a:r>
            <a:r>
              <a:rPr lang="en-US">
                <a:solidFill>
                  <a:schemeClr val="accent2"/>
                </a:solidFill>
              </a:rPr>
              <a:t> SaO2 (se corecteaza la administrarea de O2)</a:t>
            </a:r>
          </a:p>
          <a:p>
            <a:pPr marL="342900" indent="-342900"/>
            <a:r>
              <a:rPr lang="en-US">
                <a:solidFill>
                  <a:schemeClr val="accent2"/>
                </a:solidFill>
              </a:rPr>
              <a:t>-     apar in: procese bronsice stenozante, emfizem pulmonar</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Text Box 4"/>
          <p:cNvSpPr txBox="1">
            <a:spLocks noChangeArrowheads="1"/>
          </p:cNvSpPr>
          <p:nvPr/>
        </p:nvSpPr>
        <p:spPr bwMode="auto">
          <a:xfrm>
            <a:off x="539750" y="620713"/>
            <a:ext cx="8064500" cy="1739900"/>
          </a:xfrm>
          <a:prstGeom prst="rect">
            <a:avLst/>
          </a:prstGeom>
          <a:noFill/>
          <a:ln w="9525">
            <a:noFill/>
            <a:miter lim="800000"/>
            <a:headEnd/>
            <a:tailEnd/>
          </a:ln>
          <a:effectLst/>
        </p:spPr>
        <p:txBody>
          <a:bodyPr>
            <a:spAutoFit/>
          </a:bodyPr>
          <a:lstStyle/>
          <a:p>
            <a:pPr marL="342900" indent="-342900"/>
            <a:r>
              <a:rPr lang="en-US" b="1" i="1"/>
              <a:t>2. tulburari prin hipoventilatie alveolara globala</a:t>
            </a:r>
            <a:endParaRPr lang="en-US"/>
          </a:p>
          <a:p>
            <a:pPr marL="342900" indent="-342900"/>
            <a:r>
              <a:rPr lang="en-US">
                <a:solidFill>
                  <a:schemeClr val="accent2"/>
                </a:solidFill>
              </a:rPr>
              <a:t>- hipoventilatia majoritatii alveolelor</a:t>
            </a:r>
          </a:p>
          <a:p>
            <a:pPr marL="342900" indent="-342900"/>
            <a:r>
              <a:rPr lang="en-US">
                <a:solidFill>
                  <a:schemeClr val="accent2"/>
                </a:solidFill>
              </a:rPr>
              <a:t>- apar in boli pulmonare (AB, bronsiectazii, emfizem cronic obstructiv, pneumoconioze, tbc)</a:t>
            </a:r>
          </a:p>
          <a:p>
            <a:pPr marL="342900" indent="-342900"/>
            <a:r>
              <a:rPr lang="en-US">
                <a:solidFill>
                  <a:schemeClr val="accent2"/>
                </a:solidFill>
              </a:rPr>
              <a:t>- in boli extrapulmonare (malformatii toracice, poliomielita, miastenia gravis, obezitate severa)</a:t>
            </a:r>
          </a:p>
        </p:txBody>
      </p:sp>
      <p:sp>
        <p:nvSpPr>
          <p:cNvPr id="126981" name="Text Box 5"/>
          <p:cNvSpPr txBox="1">
            <a:spLocks noChangeArrowheads="1"/>
          </p:cNvSpPr>
          <p:nvPr/>
        </p:nvSpPr>
        <p:spPr bwMode="auto">
          <a:xfrm>
            <a:off x="684213" y="2565400"/>
            <a:ext cx="7991475" cy="1739900"/>
          </a:xfrm>
          <a:prstGeom prst="rect">
            <a:avLst/>
          </a:prstGeom>
          <a:noFill/>
          <a:ln w="9525">
            <a:noFill/>
            <a:miter lim="800000"/>
            <a:headEnd/>
            <a:tailEnd/>
          </a:ln>
          <a:effectLst/>
        </p:spPr>
        <p:txBody>
          <a:bodyPr>
            <a:spAutoFit/>
          </a:bodyPr>
          <a:lstStyle/>
          <a:p>
            <a:pPr marL="342900" indent="-342900"/>
            <a:r>
              <a:rPr lang="en-US" b="1" i="1"/>
              <a:t>3. insuficienta respiratorie prin tulburari ale difuziunii gazelor</a:t>
            </a:r>
            <a:endParaRPr lang="en-US"/>
          </a:p>
          <a:p>
            <a:pPr marL="342900" indent="-342900"/>
            <a:r>
              <a:rPr lang="en-US">
                <a:solidFill>
                  <a:schemeClr val="accent2"/>
                </a:solidFill>
              </a:rPr>
              <a:t>- alterarea morfologica a membranei alveolare, exsudat/transsudat alveolar, sdr. de bloc alveolo-capilar (fibroze pulmonare, pneumoconioze, acces de astm bronsic)</a:t>
            </a:r>
          </a:p>
          <a:p>
            <a:pPr marL="342900" indent="-342900"/>
            <a:r>
              <a:rPr lang="en-US">
                <a:solidFill>
                  <a:schemeClr val="accent2"/>
                </a:solidFill>
              </a:rPr>
              <a:t>- </a:t>
            </a:r>
            <a:r>
              <a:rPr lang="en-US">
                <a:solidFill>
                  <a:schemeClr val="accent2"/>
                </a:solidFill>
                <a:sym typeface="Symbol" pitchFamily="18" charset="2"/>
              </a:rPr>
              <a:t></a:t>
            </a:r>
            <a:r>
              <a:rPr lang="en-US">
                <a:solidFill>
                  <a:schemeClr val="accent2"/>
                </a:solidFill>
              </a:rPr>
              <a:t> timpului de contact intre sange si aerul alveolar, prin reducerea patului vascular (rezectii pulmonare, emfizem panacinar)</a:t>
            </a:r>
          </a:p>
          <a:p>
            <a:pPr marL="342900" indent="-342900"/>
            <a:r>
              <a:rPr lang="en-US">
                <a:solidFill>
                  <a:schemeClr val="accent2"/>
                </a:solidFill>
              </a:rPr>
              <a:t>consecinte: hipoxemie si hipocapnie</a:t>
            </a:r>
          </a:p>
        </p:txBody>
      </p:sp>
      <p:sp>
        <p:nvSpPr>
          <p:cNvPr id="126982" name="Text Box 6"/>
          <p:cNvSpPr txBox="1">
            <a:spLocks noChangeArrowheads="1"/>
          </p:cNvSpPr>
          <p:nvPr/>
        </p:nvSpPr>
        <p:spPr bwMode="auto">
          <a:xfrm>
            <a:off x="684213" y="4652963"/>
            <a:ext cx="8064500" cy="1190625"/>
          </a:xfrm>
          <a:prstGeom prst="rect">
            <a:avLst/>
          </a:prstGeom>
          <a:noFill/>
          <a:ln w="9525">
            <a:noFill/>
            <a:miter lim="800000"/>
            <a:headEnd/>
            <a:tailEnd/>
          </a:ln>
          <a:effectLst/>
        </p:spPr>
        <p:txBody>
          <a:bodyPr>
            <a:spAutoFit/>
          </a:bodyPr>
          <a:lstStyle/>
          <a:p>
            <a:pPr marL="342900" indent="-342900"/>
            <a:r>
              <a:rPr lang="en-US" b="1" i="1"/>
              <a:t>4. insuficienta respiratorie prin contaminarea venoasa  a sangelui arterial</a:t>
            </a:r>
            <a:endParaRPr lang="en-US"/>
          </a:p>
          <a:p>
            <a:pPr marL="342900" indent="-342900"/>
            <a:r>
              <a:rPr lang="en-US">
                <a:solidFill>
                  <a:schemeClr val="accent2"/>
                </a:solidFill>
              </a:rPr>
              <a:t>- apare in suntul pulmonar dreapta-stanga, anevrism arterio-venos, pneumonie, atelectazie, pneumotorax, infiltrate pulmonare</a:t>
            </a:r>
          </a:p>
          <a:p>
            <a:pPr marL="342900" indent="-342900"/>
            <a:r>
              <a:rPr lang="en-US">
                <a:solidFill>
                  <a:schemeClr val="accent2"/>
                </a:solidFill>
              </a:rPr>
              <a:t>- administrarea de O2 nu corecteaza hipoxemia, PaCO2 = normala</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Text Box 4"/>
          <p:cNvSpPr txBox="1">
            <a:spLocks noChangeArrowheads="1"/>
          </p:cNvSpPr>
          <p:nvPr/>
        </p:nvSpPr>
        <p:spPr bwMode="auto">
          <a:xfrm>
            <a:off x="468313" y="333375"/>
            <a:ext cx="8496300" cy="5035550"/>
          </a:xfrm>
          <a:prstGeom prst="rect">
            <a:avLst/>
          </a:prstGeom>
          <a:noFill/>
          <a:ln w="9525">
            <a:noFill/>
            <a:miter lim="800000"/>
            <a:headEnd/>
            <a:tailEnd/>
          </a:ln>
          <a:effectLst/>
        </p:spPr>
        <p:txBody>
          <a:bodyPr>
            <a:spAutoFit/>
          </a:bodyPr>
          <a:lstStyle/>
          <a:p>
            <a:r>
              <a:rPr lang="en-US" b="1" i="1">
                <a:solidFill>
                  <a:schemeClr val="tx2"/>
                </a:solidFill>
              </a:rPr>
              <a:t>Sindromul clinic din insuficienta respiratorie</a:t>
            </a:r>
          </a:p>
          <a:p>
            <a:endParaRPr lang="en-US" b="1" i="1">
              <a:solidFill>
                <a:schemeClr val="tx2"/>
              </a:solidFill>
            </a:endParaRPr>
          </a:p>
          <a:p>
            <a:r>
              <a:rPr lang="en-US" b="1" i="1" u="sng"/>
              <a:t>Anamneza</a:t>
            </a:r>
            <a:r>
              <a:rPr lang="en-US"/>
              <a:t>:</a:t>
            </a:r>
            <a:r>
              <a:rPr lang="en-US">
                <a:solidFill>
                  <a:schemeClr val="accent2"/>
                </a:solidFill>
              </a:rPr>
              <a:t> informatii despre boala de baza si factorii precipitanti</a:t>
            </a:r>
          </a:p>
          <a:p>
            <a:endParaRPr lang="en-US">
              <a:solidFill>
                <a:schemeClr val="accent2"/>
              </a:solidFill>
            </a:endParaRPr>
          </a:p>
          <a:p>
            <a:r>
              <a:rPr lang="en-US" b="1" i="1" u="sng"/>
              <a:t>Examenul obiectiv:</a:t>
            </a:r>
            <a:endParaRPr lang="en-US"/>
          </a:p>
          <a:p>
            <a:pPr>
              <a:buFont typeface="Wingdings" pitchFamily="2" charset="2"/>
              <a:buChar char="ü"/>
            </a:pPr>
            <a:r>
              <a:rPr lang="en-US">
                <a:solidFill>
                  <a:schemeClr val="accent2"/>
                </a:solidFill>
              </a:rPr>
              <a:t>sindromul neuropsihic (prin hipoxie si hipercapnie) </a:t>
            </a:r>
            <a:r>
              <a:rPr lang="en-US">
                <a:solidFill>
                  <a:schemeClr val="accent2"/>
                </a:solidFill>
                <a:sym typeface="Symbol" pitchFamily="18" charset="2"/>
              </a:rPr>
              <a:t></a:t>
            </a:r>
            <a:r>
              <a:rPr lang="en-US">
                <a:solidFill>
                  <a:schemeClr val="accent2"/>
                </a:solidFill>
              </a:rPr>
              <a:t> poate merge pana la coma</a:t>
            </a:r>
          </a:p>
          <a:p>
            <a:pPr>
              <a:buFont typeface="Wingdings" pitchFamily="2" charset="2"/>
              <a:buChar char="ü"/>
            </a:pPr>
            <a:r>
              <a:rPr lang="en-US">
                <a:solidFill>
                  <a:schemeClr val="accent2"/>
                </a:solidFill>
              </a:rPr>
              <a:t>tulburari respiratorii</a:t>
            </a:r>
          </a:p>
          <a:p>
            <a:pPr>
              <a:buFont typeface="Wingdings" pitchFamily="2" charset="2"/>
              <a:buChar char="ü"/>
            </a:pPr>
            <a:r>
              <a:rPr lang="en-US">
                <a:solidFill>
                  <a:schemeClr val="accent2"/>
                </a:solidFill>
              </a:rPr>
              <a:t>tulburari cardio-vasculare</a:t>
            </a:r>
          </a:p>
          <a:p>
            <a:pPr>
              <a:buFont typeface="Wingdings" pitchFamily="2" charset="2"/>
              <a:buChar char="ü"/>
            </a:pPr>
            <a:r>
              <a:rPr lang="en-US">
                <a:solidFill>
                  <a:schemeClr val="accent2"/>
                </a:solidFill>
              </a:rPr>
              <a:t>semne renale</a:t>
            </a:r>
          </a:p>
          <a:p>
            <a:pPr>
              <a:buFont typeface="Wingdings" pitchFamily="2" charset="2"/>
              <a:buChar char="ü"/>
            </a:pPr>
            <a:r>
              <a:rPr lang="en-US">
                <a:solidFill>
                  <a:schemeClr val="accent2"/>
                </a:solidFill>
              </a:rPr>
              <a:t>eliminare de NaH2PO4, NH4Cl</a:t>
            </a:r>
          </a:p>
          <a:p>
            <a:pPr>
              <a:buFont typeface="Wingdings" pitchFamily="2" charset="2"/>
              <a:buChar char="ü"/>
            </a:pPr>
            <a:r>
              <a:rPr lang="en-US">
                <a:solidFill>
                  <a:schemeClr val="accent2"/>
                </a:solidFill>
              </a:rPr>
              <a:t>modificari oculare, miozis, transpiratii abundente, hipersalivatie</a:t>
            </a:r>
          </a:p>
          <a:p>
            <a:endParaRPr lang="en-US" b="1" i="1" u="sng">
              <a:solidFill>
                <a:schemeClr val="accent2"/>
              </a:solidFill>
            </a:endParaRPr>
          </a:p>
          <a:p>
            <a:r>
              <a:rPr lang="en-US" b="1" i="1" u="sng"/>
              <a:t>Tabloul paraclinic</a:t>
            </a:r>
            <a:endParaRPr lang="en-US" b="1" i="1"/>
          </a:p>
          <a:p>
            <a:pPr>
              <a:buFont typeface="Wingdings" pitchFamily="2" charset="2"/>
              <a:buChar char="Ø"/>
            </a:pPr>
            <a:r>
              <a:rPr lang="en-US">
                <a:solidFill>
                  <a:schemeClr val="accent2"/>
                </a:solidFill>
              </a:rPr>
              <a:t>modificari ale hemoleucogramei</a:t>
            </a:r>
          </a:p>
          <a:p>
            <a:pPr>
              <a:buFont typeface="Wingdings" pitchFamily="2" charset="2"/>
              <a:buChar char="Ø"/>
            </a:pPr>
            <a:r>
              <a:rPr lang="en-US">
                <a:solidFill>
                  <a:schemeClr val="accent2"/>
                </a:solidFill>
              </a:rPr>
              <a:t>aspecte patologice pe electrocardiograma</a:t>
            </a:r>
          </a:p>
          <a:p>
            <a:pPr>
              <a:buFont typeface="Wingdings" pitchFamily="2" charset="2"/>
              <a:buChar char="Ø"/>
            </a:pPr>
            <a:r>
              <a:rPr lang="en-US">
                <a:solidFill>
                  <a:schemeClr val="accent2"/>
                </a:solidFill>
              </a:rPr>
              <a:t>examenul radiologic pulmonar: aspecte caracteristice bolii de baza</a:t>
            </a:r>
          </a:p>
          <a:p>
            <a:pPr>
              <a:buFont typeface="Wingdings" pitchFamily="2" charset="2"/>
              <a:buChar char="Ø"/>
            </a:pPr>
            <a:r>
              <a:rPr lang="en-US">
                <a:solidFill>
                  <a:schemeClr val="accent2"/>
                </a:solidFill>
              </a:rPr>
              <a:t>gazometria sangvina (diagnostic de certitudine): </a:t>
            </a:r>
            <a:r>
              <a:rPr lang="en-US" b="1">
                <a:solidFill>
                  <a:schemeClr val="accent2"/>
                </a:solidFill>
              </a:rPr>
              <a:t>PaO2&lt;60mmHg si PaCO2 normala/&gt;50mmHg</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Text Box 4"/>
          <p:cNvSpPr txBox="1">
            <a:spLocks noChangeArrowheads="1"/>
          </p:cNvSpPr>
          <p:nvPr/>
        </p:nvSpPr>
        <p:spPr bwMode="auto">
          <a:xfrm>
            <a:off x="539750" y="404813"/>
            <a:ext cx="8424863" cy="2289175"/>
          </a:xfrm>
          <a:prstGeom prst="rect">
            <a:avLst/>
          </a:prstGeom>
          <a:noFill/>
          <a:ln w="9525">
            <a:noFill/>
            <a:miter lim="800000"/>
            <a:headEnd/>
            <a:tailEnd/>
          </a:ln>
          <a:effectLst/>
        </p:spPr>
        <p:txBody>
          <a:bodyPr>
            <a:spAutoFit/>
          </a:bodyPr>
          <a:lstStyle/>
          <a:p>
            <a:pPr marL="342900" indent="-342900"/>
            <a:r>
              <a:rPr lang="en-US" b="1" i="1"/>
              <a:t>Evolutia insuficientei respiratorii cronice</a:t>
            </a:r>
          </a:p>
          <a:p>
            <a:pPr marL="342900" indent="-342900"/>
            <a:endParaRPr lang="en-US" b="1" i="1"/>
          </a:p>
          <a:p>
            <a:pPr marL="342900" indent="-342900">
              <a:buFontTx/>
              <a:buChar char="•"/>
            </a:pPr>
            <a:r>
              <a:rPr lang="en-US">
                <a:solidFill>
                  <a:schemeClr val="accent2"/>
                </a:solidFill>
              </a:rPr>
              <a:t> insuficienta </a:t>
            </a:r>
            <a:r>
              <a:rPr lang="en-US" b="1" i="1">
                <a:solidFill>
                  <a:schemeClr val="hlink"/>
                </a:solidFill>
              </a:rPr>
              <a:t>respiratorie latenta</a:t>
            </a:r>
            <a:r>
              <a:rPr lang="en-US" b="1" i="1">
                <a:solidFill>
                  <a:schemeClr val="accent2"/>
                </a:solidFill>
              </a:rPr>
              <a:t> – </a:t>
            </a:r>
            <a:r>
              <a:rPr lang="en-US">
                <a:solidFill>
                  <a:schemeClr val="accent2"/>
                </a:solidFill>
              </a:rPr>
              <a:t>compensare prin mecanisme adaptative</a:t>
            </a:r>
          </a:p>
          <a:p>
            <a:pPr marL="342900" indent="-342900">
              <a:buFontTx/>
              <a:buChar char="•"/>
            </a:pPr>
            <a:r>
              <a:rPr lang="en-US">
                <a:solidFill>
                  <a:schemeClr val="accent2"/>
                </a:solidFill>
              </a:rPr>
              <a:t> stadiul de </a:t>
            </a:r>
            <a:r>
              <a:rPr lang="en-US" b="1" i="1">
                <a:solidFill>
                  <a:schemeClr val="hlink"/>
                </a:solidFill>
              </a:rPr>
              <a:t>hipoxemie in repaus</a:t>
            </a:r>
            <a:r>
              <a:rPr lang="en-US" b="1" i="1">
                <a:solidFill>
                  <a:schemeClr val="accent2"/>
                </a:solidFill>
              </a:rPr>
              <a:t> </a:t>
            </a:r>
            <a:r>
              <a:rPr lang="en-US">
                <a:solidFill>
                  <a:schemeClr val="accent2"/>
                </a:solidFill>
              </a:rPr>
              <a:t>(</a:t>
            </a:r>
            <a:r>
              <a:rPr lang="en-US" b="1">
                <a:solidFill>
                  <a:schemeClr val="accent2"/>
                </a:solidFill>
              </a:rPr>
              <a:t>pH </a:t>
            </a:r>
            <a:r>
              <a:rPr lang="en-US" b="1">
                <a:solidFill>
                  <a:schemeClr val="accent2"/>
                </a:solidFill>
                <a:sym typeface="Symbol" pitchFamily="18" charset="2"/>
              </a:rPr>
              <a:t></a:t>
            </a:r>
            <a:r>
              <a:rPr lang="en-US" b="1">
                <a:solidFill>
                  <a:schemeClr val="accent2"/>
                </a:solidFill>
              </a:rPr>
              <a:t> 7,35, PaO2 = 75-60mmHg, Sa O2 = 92-95%</a:t>
            </a:r>
            <a:r>
              <a:rPr lang="en-US">
                <a:solidFill>
                  <a:schemeClr val="accent2"/>
                </a:solidFill>
              </a:rPr>
              <a:t> )</a:t>
            </a:r>
          </a:p>
          <a:p>
            <a:pPr marL="342900" indent="-342900">
              <a:buFontTx/>
              <a:buChar char="•"/>
            </a:pPr>
            <a:r>
              <a:rPr lang="en-US">
                <a:solidFill>
                  <a:schemeClr val="accent2"/>
                </a:solidFill>
              </a:rPr>
              <a:t> stadiul de </a:t>
            </a:r>
            <a:r>
              <a:rPr lang="en-US" b="1" i="1">
                <a:solidFill>
                  <a:schemeClr val="hlink"/>
                </a:solidFill>
              </a:rPr>
              <a:t>insuficienta respiratorie</a:t>
            </a:r>
            <a:r>
              <a:rPr lang="en-US" b="1" i="1">
                <a:solidFill>
                  <a:schemeClr val="accent2"/>
                </a:solidFill>
              </a:rPr>
              <a:t> </a:t>
            </a:r>
            <a:r>
              <a:rPr lang="en-US" i="1">
                <a:solidFill>
                  <a:schemeClr val="accent2"/>
                </a:solidFill>
              </a:rPr>
              <a:t>manifesta</a:t>
            </a:r>
            <a:r>
              <a:rPr lang="en-US" b="1" i="1">
                <a:solidFill>
                  <a:schemeClr val="accent2"/>
                </a:solidFill>
              </a:rPr>
              <a:t>, </a:t>
            </a:r>
            <a:r>
              <a:rPr lang="en-US" b="1" i="1">
                <a:solidFill>
                  <a:schemeClr val="hlink"/>
                </a:solidFill>
              </a:rPr>
              <a:t>compensata </a:t>
            </a:r>
            <a:r>
              <a:rPr lang="en-US">
                <a:solidFill>
                  <a:schemeClr val="accent2"/>
                </a:solidFill>
              </a:rPr>
              <a:t>(</a:t>
            </a:r>
            <a:r>
              <a:rPr lang="en-US" b="1">
                <a:solidFill>
                  <a:schemeClr val="accent2"/>
                </a:solidFill>
              </a:rPr>
              <a:t>pH </a:t>
            </a:r>
            <a:r>
              <a:rPr lang="en-US" b="1">
                <a:solidFill>
                  <a:schemeClr val="accent2"/>
                </a:solidFill>
                <a:sym typeface="Symbol" pitchFamily="18" charset="2"/>
              </a:rPr>
              <a:t></a:t>
            </a:r>
            <a:r>
              <a:rPr lang="en-US" b="1">
                <a:solidFill>
                  <a:schemeClr val="accent2"/>
                </a:solidFill>
              </a:rPr>
              <a:t> 7,35, PaO2 = 60-50mmHg, Sa O2 = 90-85% </a:t>
            </a:r>
            <a:r>
              <a:rPr lang="en-US">
                <a:solidFill>
                  <a:schemeClr val="accent2"/>
                </a:solidFill>
              </a:rPr>
              <a:t>)</a:t>
            </a:r>
          </a:p>
          <a:p>
            <a:pPr marL="342900" indent="-342900">
              <a:buFontTx/>
              <a:buChar char="•"/>
            </a:pPr>
            <a:r>
              <a:rPr lang="en-US">
                <a:solidFill>
                  <a:schemeClr val="accent2"/>
                </a:solidFill>
              </a:rPr>
              <a:t> stadiul de </a:t>
            </a:r>
            <a:r>
              <a:rPr lang="en-US" b="1" i="1">
                <a:solidFill>
                  <a:schemeClr val="hlink"/>
                </a:solidFill>
              </a:rPr>
              <a:t>insuficienta respiratorie decompensata</a:t>
            </a:r>
            <a:r>
              <a:rPr lang="en-US" b="1" i="1">
                <a:solidFill>
                  <a:schemeClr val="accent2"/>
                </a:solidFill>
              </a:rPr>
              <a:t> </a:t>
            </a:r>
            <a:r>
              <a:rPr lang="en-US">
                <a:solidFill>
                  <a:schemeClr val="accent2"/>
                </a:solidFill>
              </a:rPr>
              <a:t>(</a:t>
            </a:r>
            <a:r>
              <a:rPr lang="en-US" b="1">
                <a:solidFill>
                  <a:schemeClr val="accent2"/>
                </a:solidFill>
              </a:rPr>
              <a:t>PaO2 &lt; 45mmHg, PaCO2 </a:t>
            </a:r>
            <a:r>
              <a:rPr lang="en-US" b="1">
                <a:solidFill>
                  <a:schemeClr val="accent2"/>
                </a:solidFill>
                <a:sym typeface="Symbol" pitchFamily="18" charset="2"/>
              </a:rPr>
              <a:t></a:t>
            </a:r>
            <a:r>
              <a:rPr lang="en-US" b="1">
                <a:solidFill>
                  <a:schemeClr val="accent2"/>
                </a:solidFill>
              </a:rPr>
              <a:t> 70mmHg, pH &lt; 7,35</a:t>
            </a:r>
            <a:r>
              <a:rPr lang="en-US">
                <a:solidFill>
                  <a:schemeClr val="accent2"/>
                </a:solidFill>
              </a:rPr>
              <a:t>)</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Text Box 4"/>
          <p:cNvSpPr txBox="1">
            <a:spLocks noChangeArrowheads="1"/>
          </p:cNvSpPr>
          <p:nvPr/>
        </p:nvSpPr>
        <p:spPr bwMode="auto">
          <a:xfrm>
            <a:off x="539750" y="404813"/>
            <a:ext cx="8280400" cy="5584825"/>
          </a:xfrm>
          <a:prstGeom prst="rect">
            <a:avLst/>
          </a:prstGeom>
          <a:noFill/>
          <a:ln w="9525">
            <a:noFill/>
            <a:miter lim="800000"/>
            <a:headEnd/>
            <a:tailEnd/>
          </a:ln>
          <a:effectLst/>
        </p:spPr>
        <p:txBody>
          <a:bodyPr>
            <a:spAutoFit/>
          </a:bodyPr>
          <a:lstStyle/>
          <a:p>
            <a:r>
              <a:rPr lang="en-US" b="1">
                <a:solidFill>
                  <a:schemeClr val="tx2"/>
                </a:solidFill>
              </a:rPr>
              <a:t>Sindromul de detresa respiratorie </a:t>
            </a:r>
          </a:p>
          <a:p>
            <a:endParaRPr lang="en-US" b="1">
              <a:solidFill>
                <a:schemeClr val="tx2"/>
              </a:solidFill>
            </a:endParaRPr>
          </a:p>
          <a:p>
            <a:r>
              <a:rPr lang="en-US" b="1" i="1" u="sng"/>
              <a:t>Definitie</a:t>
            </a:r>
            <a:r>
              <a:rPr lang="en-US"/>
              <a:t>:</a:t>
            </a:r>
            <a:r>
              <a:rPr lang="en-US">
                <a:solidFill>
                  <a:schemeClr val="accent2"/>
                </a:solidFill>
              </a:rPr>
              <a:t> este o insuficienta respiratorie acuta produsa de traumatisme majore, aspiratia de continut gastric, infectii sistemice si caracterizat prin aparitia unor </a:t>
            </a:r>
            <a:r>
              <a:rPr lang="en-US" b="1" i="1">
                <a:solidFill>
                  <a:schemeClr val="accent2"/>
                </a:solidFill>
              </a:rPr>
              <a:t>infiltrate </a:t>
            </a:r>
            <a:r>
              <a:rPr lang="en-US">
                <a:solidFill>
                  <a:schemeClr val="accent2"/>
                </a:solidFill>
              </a:rPr>
              <a:t>(zone de atelectazie lobulara) diseminate in ambii plamani, </a:t>
            </a:r>
            <a:r>
              <a:rPr lang="en-US" b="1" i="1">
                <a:solidFill>
                  <a:schemeClr val="accent2"/>
                </a:solidFill>
              </a:rPr>
              <a:t>alterarea functiei surfactantului</a:t>
            </a:r>
            <a:r>
              <a:rPr lang="en-US">
                <a:solidFill>
                  <a:schemeClr val="accent2"/>
                </a:solidFill>
              </a:rPr>
              <a:t> pulmonar si </a:t>
            </a:r>
            <a:r>
              <a:rPr lang="en-US" b="1" i="1">
                <a:solidFill>
                  <a:schemeClr val="accent2"/>
                </a:solidFill>
              </a:rPr>
              <a:t>hipoxemie progresiva severa</a:t>
            </a:r>
          </a:p>
          <a:p>
            <a:endParaRPr lang="en-US" b="1" i="1" u="sng">
              <a:solidFill>
                <a:schemeClr val="accent2"/>
              </a:solidFill>
            </a:endParaRPr>
          </a:p>
          <a:p>
            <a:r>
              <a:rPr lang="en-US" b="1" i="1"/>
              <a:t>Sindromul de detresa respiratorie acuta a nou-nascutului</a:t>
            </a:r>
            <a:r>
              <a:rPr lang="en-US"/>
              <a:t>:</a:t>
            </a:r>
            <a:r>
              <a:rPr lang="en-US">
                <a:solidFill>
                  <a:schemeClr val="accent2"/>
                </a:solidFill>
              </a:rPr>
              <a:t> generat de inhalarea de lichid amniotic, maladia membranelor hialine si infectiile bronhopulmonare</a:t>
            </a:r>
          </a:p>
          <a:p>
            <a:endParaRPr lang="en-US" b="1" i="1" u="sng">
              <a:solidFill>
                <a:schemeClr val="accent2"/>
              </a:solidFill>
            </a:endParaRPr>
          </a:p>
          <a:p>
            <a:r>
              <a:rPr lang="en-US" b="1" i="1"/>
              <a:t>Simptomatologie</a:t>
            </a:r>
            <a:r>
              <a:rPr lang="en-US"/>
              <a:t>:</a:t>
            </a:r>
          </a:p>
          <a:p>
            <a:pPr>
              <a:buFontTx/>
              <a:buChar char="•"/>
            </a:pPr>
            <a:r>
              <a:rPr lang="en-US">
                <a:solidFill>
                  <a:schemeClr val="accent2"/>
                </a:solidFill>
              </a:rPr>
              <a:t> dispnee cu polipnee, cianoza</a:t>
            </a:r>
          </a:p>
          <a:p>
            <a:pPr>
              <a:buFontTx/>
              <a:buChar char="•"/>
            </a:pPr>
            <a:r>
              <a:rPr lang="en-US">
                <a:solidFill>
                  <a:schemeClr val="accent2"/>
                </a:solidFill>
              </a:rPr>
              <a:t> PaO2, </a:t>
            </a:r>
            <a:r>
              <a:rPr lang="en-US">
                <a:solidFill>
                  <a:schemeClr val="accent2"/>
                </a:solidFill>
                <a:sym typeface="Symbol" pitchFamily="18" charset="2"/>
              </a:rPr>
              <a:t></a:t>
            </a:r>
            <a:r>
              <a:rPr lang="en-US">
                <a:solidFill>
                  <a:schemeClr val="accent2"/>
                </a:solidFill>
              </a:rPr>
              <a:t> PaCO2</a:t>
            </a:r>
          </a:p>
          <a:p>
            <a:pPr>
              <a:buFont typeface="Symbol" pitchFamily="18" charset="2"/>
              <a:buNone/>
            </a:pPr>
            <a:endParaRPr lang="en-US" b="1" i="1" u="sng">
              <a:solidFill>
                <a:schemeClr val="accent2"/>
              </a:solidFill>
            </a:endParaRPr>
          </a:p>
          <a:p>
            <a:r>
              <a:rPr lang="en-US" b="1" i="1"/>
              <a:t>Examenul obiectiv</a:t>
            </a:r>
            <a:r>
              <a:rPr lang="en-US"/>
              <a:t>:</a:t>
            </a:r>
          </a:p>
          <a:p>
            <a:pPr>
              <a:buFontTx/>
              <a:buChar char="•"/>
            </a:pPr>
            <a:r>
              <a:rPr lang="en-US">
                <a:solidFill>
                  <a:schemeClr val="accent2"/>
                </a:solidFill>
              </a:rPr>
              <a:t> tiraj intercostal bilateral</a:t>
            </a:r>
          </a:p>
          <a:p>
            <a:pPr>
              <a:buFontTx/>
              <a:buChar char="•"/>
            </a:pPr>
            <a:r>
              <a:rPr lang="en-US">
                <a:solidFill>
                  <a:schemeClr val="accent2"/>
                </a:solidFill>
              </a:rPr>
              <a:t> zone submate alternand cu sonoritate normala</a:t>
            </a:r>
          </a:p>
          <a:p>
            <a:pPr>
              <a:buFontTx/>
              <a:buChar char="•"/>
            </a:pPr>
            <a:r>
              <a:rPr lang="en-US">
                <a:solidFill>
                  <a:schemeClr val="accent2"/>
                </a:solidFill>
              </a:rPr>
              <a:t> raluri crepitante diseminate, respiratie suflanta</a:t>
            </a:r>
          </a:p>
          <a:p>
            <a:endParaRPr lang="en-US">
              <a:solidFill>
                <a:schemeClr val="accent2"/>
              </a:solidFill>
            </a:endParaRPr>
          </a:p>
          <a:p>
            <a:endParaRPr lang="en-US">
              <a:solidFill>
                <a:schemeClr val="accent2"/>
              </a:solidFill>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Text Box 4"/>
          <p:cNvSpPr txBox="1">
            <a:spLocks noChangeArrowheads="1"/>
          </p:cNvSpPr>
          <p:nvPr/>
        </p:nvSpPr>
        <p:spPr bwMode="auto">
          <a:xfrm>
            <a:off x="468313" y="260350"/>
            <a:ext cx="8424862" cy="1465263"/>
          </a:xfrm>
          <a:prstGeom prst="rect">
            <a:avLst/>
          </a:prstGeom>
          <a:noFill/>
          <a:ln w="9525">
            <a:noFill/>
            <a:miter lim="800000"/>
            <a:headEnd/>
            <a:tailEnd/>
          </a:ln>
          <a:effectLst/>
        </p:spPr>
        <p:txBody>
          <a:bodyPr>
            <a:spAutoFit/>
          </a:bodyPr>
          <a:lstStyle/>
          <a:p>
            <a:r>
              <a:rPr lang="en-US" b="1" i="1"/>
              <a:t>Criteriile de diagnostic pozitiv</a:t>
            </a:r>
            <a:endParaRPr lang="en-US"/>
          </a:p>
          <a:p>
            <a:pPr>
              <a:buFontTx/>
              <a:buChar char="•"/>
            </a:pPr>
            <a:r>
              <a:rPr lang="en-US">
                <a:solidFill>
                  <a:schemeClr val="accent2"/>
                </a:solidFill>
              </a:rPr>
              <a:t> tahipnee (&gt;</a:t>
            </a:r>
            <a:r>
              <a:rPr lang="en-US" b="1">
                <a:solidFill>
                  <a:schemeClr val="accent2"/>
                </a:solidFill>
              </a:rPr>
              <a:t>25</a:t>
            </a:r>
            <a:r>
              <a:rPr lang="en-US">
                <a:solidFill>
                  <a:schemeClr val="accent2"/>
                </a:solidFill>
              </a:rPr>
              <a:t> respiratii/min.)</a:t>
            </a:r>
          </a:p>
          <a:p>
            <a:pPr>
              <a:buFontTx/>
              <a:buChar char="•"/>
            </a:pPr>
            <a:r>
              <a:rPr lang="en-US">
                <a:solidFill>
                  <a:schemeClr val="accent2"/>
                </a:solidFill>
              </a:rPr>
              <a:t> infiltrate multilobulare (focare de condensare cu respiratie suflanta si crepitante)</a:t>
            </a:r>
          </a:p>
          <a:p>
            <a:pPr>
              <a:buFontTx/>
              <a:buChar char="•"/>
            </a:pPr>
            <a:r>
              <a:rPr lang="en-US">
                <a:solidFill>
                  <a:schemeClr val="accent2"/>
                </a:solidFill>
              </a:rPr>
              <a:t> Rx: edem interstitial si infiltrate bilaterale</a:t>
            </a:r>
            <a:endParaRPr lang="en-US" b="1">
              <a:solidFill>
                <a:schemeClr val="accent2"/>
              </a:solidFill>
            </a:endParaRPr>
          </a:p>
          <a:p>
            <a:pPr>
              <a:buFontTx/>
              <a:buChar char="•"/>
            </a:pPr>
            <a:r>
              <a:rPr lang="en-US" b="1">
                <a:solidFill>
                  <a:schemeClr val="accent2"/>
                </a:solidFill>
              </a:rPr>
              <a:t> PaO2&lt;75mmHg, PaO2/PAO2 &lt;0,9</a:t>
            </a:r>
            <a:r>
              <a:rPr lang="en-US">
                <a:solidFill>
                  <a:schemeClr val="accent2"/>
                </a:solidFill>
              </a:rPr>
              <a:t>, presiunea pulmonara blocata </a:t>
            </a:r>
            <a:r>
              <a:rPr lang="en-US" b="1">
                <a:solidFill>
                  <a:schemeClr val="accent2"/>
                </a:solidFill>
              </a:rPr>
              <a:t>&lt;</a:t>
            </a:r>
            <a:r>
              <a:rPr lang="en-US">
                <a:solidFill>
                  <a:schemeClr val="accent2"/>
                </a:solidFill>
              </a:rPr>
              <a:t> </a:t>
            </a:r>
            <a:r>
              <a:rPr lang="en-US" b="1">
                <a:solidFill>
                  <a:schemeClr val="accent2"/>
                </a:solidFill>
              </a:rPr>
              <a:t>18mmHg</a:t>
            </a:r>
          </a:p>
        </p:txBody>
      </p:sp>
      <p:sp>
        <p:nvSpPr>
          <p:cNvPr id="131077" name="Text Box 5"/>
          <p:cNvSpPr txBox="1">
            <a:spLocks noChangeArrowheads="1"/>
          </p:cNvSpPr>
          <p:nvPr/>
        </p:nvSpPr>
        <p:spPr bwMode="auto">
          <a:xfrm>
            <a:off x="539750" y="2420938"/>
            <a:ext cx="8280400" cy="2014537"/>
          </a:xfrm>
          <a:prstGeom prst="rect">
            <a:avLst/>
          </a:prstGeom>
          <a:noFill/>
          <a:ln w="9525">
            <a:noFill/>
            <a:miter lim="800000"/>
            <a:headEnd/>
            <a:tailEnd/>
          </a:ln>
          <a:effectLst/>
        </p:spPr>
        <p:txBody>
          <a:bodyPr>
            <a:spAutoFit/>
          </a:bodyPr>
          <a:lstStyle/>
          <a:p>
            <a:r>
              <a:rPr lang="en-US" b="1" i="1"/>
              <a:t>Factorii de risc</a:t>
            </a:r>
            <a:endParaRPr lang="en-US"/>
          </a:p>
          <a:p>
            <a:r>
              <a:rPr lang="en-US">
                <a:solidFill>
                  <a:schemeClr val="accent2"/>
                </a:solidFill>
              </a:rPr>
              <a:t>- aspiratia continutului gastric               -   arsuri intinse</a:t>
            </a:r>
          </a:p>
          <a:p>
            <a:r>
              <a:rPr lang="en-US">
                <a:solidFill>
                  <a:schemeClr val="accent2"/>
                </a:solidFill>
              </a:rPr>
              <a:t>- inhalare de gaze toxice                        -   fracturi ale oaselor lungi</a:t>
            </a:r>
          </a:p>
          <a:p>
            <a:r>
              <a:rPr lang="en-US">
                <a:solidFill>
                  <a:schemeClr val="accent2"/>
                </a:solidFill>
              </a:rPr>
              <a:t>- inec                                                      -   pancreatita acuta</a:t>
            </a:r>
          </a:p>
          <a:p>
            <a:r>
              <a:rPr lang="en-US">
                <a:solidFill>
                  <a:schemeClr val="accent2"/>
                </a:solidFill>
              </a:rPr>
              <a:t>- sdr. septice                                           -   traumatisme toracice</a:t>
            </a:r>
          </a:p>
          <a:p>
            <a:r>
              <a:rPr lang="en-US">
                <a:solidFill>
                  <a:schemeClr val="accent2"/>
                </a:solidFill>
              </a:rPr>
              <a:t>- transfuzii multiple                                -   soc anafilactic</a:t>
            </a:r>
          </a:p>
          <a:p>
            <a:r>
              <a:rPr lang="en-US">
                <a:solidFill>
                  <a:schemeClr val="accent2"/>
                </a:solidFill>
              </a:rPr>
              <a:t>- post-cardioversie si chirurgie cardiaca</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395288" y="404813"/>
            <a:ext cx="8424862" cy="3387725"/>
          </a:xfrm>
          <a:prstGeom prst="rect">
            <a:avLst/>
          </a:prstGeom>
          <a:noFill/>
          <a:ln w="9525">
            <a:noFill/>
            <a:miter lim="800000"/>
            <a:headEnd/>
            <a:tailEnd/>
          </a:ln>
          <a:effectLst/>
        </p:spPr>
        <p:txBody>
          <a:bodyPr>
            <a:spAutoFit/>
          </a:bodyPr>
          <a:lstStyle/>
          <a:p>
            <a:r>
              <a:rPr lang="ro-RO" b="1" i="1">
                <a:solidFill>
                  <a:schemeClr val="accent2"/>
                </a:solidFill>
                <a:effectLst>
                  <a:outerShdw blurRad="38100" dist="38100" dir="2700000" algn="tl">
                    <a:srgbClr val="000000"/>
                  </a:outerShdw>
                </a:effectLst>
              </a:rPr>
              <a:t>Sindromul bronşitic</a:t>
            </a:r>
            <a:endParaRPr lang="en-US" b="1" i="1">
              <a:solidFill>
                <a:schemeClr val="accent2"/>
              </a:solidFill>
              <a:effectLst>
                <a:outerShdw blurRad="38100" dist="38100" dir="2700000" algn="tl">
                  <a:srgbClr val="000000"/>
                </a:outerShdw>
              </a:effectLst>
            </a:endParaRPr>
          </a:p>
          <a:p>
            <a:endParaRPr lang="ro-RO" b="1">
              <a:solidFill>
                <a:schemeClr val="accent2"/>
              </a:solidFill>
              <a:effectLst>
                <a:outerShdw blurRad="38100" dist="38100" dir="2700000" algn="tl">
                  <a:srgbClr val="000000"/>
                </a:outerShdw>
              </a:effectLst>
            </a:endParaRPr>
          </a:p>
          <a:p>
            <a:r>
              <a:rPr lang="ro-RO"/>
              <a:t>Definiţie şi etiologie:</a:t>
            </a:r>
            <a:r>
              <a:rPr lang="ro-RO">
                <a:solidFill>
                  <a:schemeClr val="accent2"/>
                </a:solidFill>
              </a:rPr>
              <a:t> inflamaţia acută sau cronică a arborelui respirator datorată infecţiilor virale, bacteriene, fungice, parazitare, chimic iritative (gaze toxice, pulberi, praf), alergie faţă de polen, fungi, diverşi alergeni exo sau endogeni cu alterarea mucoasei bronşice, tulburări secretarii şi spasm al musculaturii bronşice.</a:t>
            </a:r>
            <a:endParaRPr lang="en-US">
              <a:solidFill>
                <a:schemeClr val="accent2"/>
              </a:solidFill>
            </a:endParaRPr>
          </a:p>
          <a:p>
            <a:endParaRPr lang="ro-RO">
              <a:solidFill>
                <a:schemeClr val="accent2"/>
              </a:solidFill>
            </a:endParaRPr>
          </a:p>
          <a:p>
            <a:r>
              <a:rPr lang="ro-RO"/>
              <a:t>Simptomatologie:</a:t>
            </a:r>
            <a:r>
              <a:rPr lang="ro-RO">
                <a:solidFill>
                  <a:schemeClr val="accent2"/>
                </a:solidFill>
              </a:rPr>
              <a:t> tuse cu expectoraţie, raluri bronşice uscate şi umede.</a:t>
            </a:r>
            <a:endParaRPr lang="en-US">
              <a:solidFill>
                <a:schemeClr val="accent2"/>
              </a:solidFill>
            </a:endParaRPr>
          </a:p>
          <a:p>
            <a:endParaRPr lang="ro-RO">
              <a:solidFill>
                <a:schemeClr val="accent2"/>
              </a:solidFill>
            </a:endParaRPr>
          </a:p>
          <a:p>
            <a:r>
              <a:rPr lang="ro-RO"/>
              <a:t>Paraclinic:</a:t>
            </a:r>
            <a:r>
              <a:rPr lang="ro-RO">
                <a:solidFill>
                  <a:schemeClr val="accent2"/>
                </a:solidFill>
              </a:rPr>
              <a:t> absenţa sau discreţia semnelor radiologice.</a:t>
            </a:r>
            <a:endParaRPr lang="en-US">
              <a:solidFill>
                <a:schemeClr val="accent2"/>
              </a:solidFill>
            </a:endParaRPr>
          </a:p>
          <a:p>
            <a:endParaRPr lang="ro-RO">
              <a:solidFill>
                <a:schemeClr val="accent2"/>
              </a:solidFill>
            </a:endParaRPr>
          </a:p>
          <a:p>
            <a:r>
              <a:rPr lang="ro-RO"/>
              <a:t>Evoluţie </a:t>
            </a:r>
            <a:r>
              <a:rPr lang="ro-RO">
                <a:solidFill>
                  <a:schemeClr val="accent2"/>
                </a:solidFill>
              </a:rPr>
              <a:t>acută sau cronică.</a:t>
            </a:r>
            <a:endParaRPr lang="en-US">
              <a:solidFill>
                <a:schemeClr val="accent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684213" y="333375"/>
            <a:ext cx="2247900" cy="366713"/>
          </a:xfrm>
          <a:prstGeom prst="rect">
            <a:avLst/>
          </a:prstGeom>
          <a:noFill/>
          <a:ln w="9525">
            <a:noFill/>
            <a:miter lim="800000"/>
            <a:headEnd/>
            <a:tailEnd/>
          </a:ln>
          <a:effectLst/>
        </p:spPr>
        <p:txBody>
          <a:bodyPr wrap="none" anchor="ctr">
            <a:spAutoFit/>
          </a:bodyPr>
          <a:lstStyle/>
          <a:p>
            <a:pPr algn="just" eaLnBrk="1" hangingPunct="1"/>
            <a:r>
              <a:rPr lang="ro-RO" b="1"/>
              <a:t>BRONŞITA ACUTĂ</a:t>
            </a:r>
          </a:p>
        </p:txBody>
      </p:sp>
      <p:sp>
        <p:nvSpPr>
          <p:cNvPr id="8197" name="Text Box 5"/>
          <p:cNvSpPr txBox="1">
            <a:spLocks noChangeArrowheads="1"/>
          </p:cNvSpPr>
          <p:nvPr/>
        </p:nvSpPr>
        <p:spPr bwMode="auto">
          <a:xfrm>
            <a:off x="395288" y="765175"/>
            <a:ext cx="8280400" cy="1465263"/>
          </a:xfrm>
          <a:prstGeom prst="rect">
            <a:avLst/>
          </a:prstGeom>
          <a:noFill/>
          <a:ln w="9525">
            <a:noFill/>
            <a:miter lim="800000"/>
            <a:headEnd/>
            <a:tailEnd/>
          </a:ln>
          <a:effectLst/>
        </p:spPr>
        <p:txBody>
          <a:bodyPr>
            <a:spAutoFit/>
          </a:bodyPr>
          <a:lstStyle/>
          <a:p>
            <a:pPr algn="just">
              <a:spcBef>
                <a:spcPct val="50000"/>
              </a:spcBef>
            </a:pPr>
            <a:r>
              <a:rPr lang="ro-RO">
                <a:solidFill>
                  <a:schemeClr val="accent2"/>
                </a:solidFill>
              </a:rPr>
              <a:t>Este o inflamaţie acută a peretelui bronşic, </a:t>
            </a:r>
            <a:r>
              <a:rPr lang="ro-RO" b="1">
                <a:solidFill>
                  <a:schemeClr val="hlink"/>
                </a:solidFill>
              </a:rPr>
              <a:t>limitată la mucoasă şi corion</a:t>
            </a:r>
            <a:r>
              <a:rPr lang="ro-RO">
                <a:solidFill>
                  <a:schemeClr val="accent2"/>
                </a:solidFill>
              </a:rPr>
              <a:t>,</a:t>
            </a:r>
            <a:br>
              <a:rPr lang="ro-RO">
                <a:solidFill>
                  <a:schemeClr val="accent2"/>
                </a:solidFill>
              </a:rPr>
            </a:br>
            <a:r>
              <a:rPr lang="ro-RO">
                <a:solidFill>
                  <a:schemeClr val="accent2"/>
                </a:solidFill>
              </a:rPr>
              <a:t>cu tulburări ale secreţiei, permeabilităţii, sensibilităţii peretelui bronşic; poate</a:t>
            </a:r>
            <a:br>
              <a:rPr lang="ro-RO">
                <a:solidFill>
                  <a:schemeClr val="accent2"/>
                </a:solidFill>
              </a:rPr>
            </a:br>
            <a:r>
              <a:rPr lang="ro-RO">
                <a:solidFill>
                  <a:schemeClr val="accent2"/>
                </a:solidFill>
              </a:rPr>
              <a:t>apare primitiv sau secundar unor faringite, angine, sau ca element însoţitor al</a:t>
            </a:r>
            <a:br>
              <a:rPr lang="ro-RO">
                <a:solidFill>
                  <a:schemeClr val="accent2"/>
                </a:solidFill>
              </a:rPr>
            </a:br>
            <a:r>
              <a:rPr lang="ro-RO">
                <a:solidFill>
                  <a:schemeClr val="accent2"/>
                </a:solidFill>
              </a:rPr>
              <a:t>unor boli infecto-contagioase: rujeola, varicela, tusea convulsivă, febra tifoidă.</a:t>
            </a:r>
            <a:br>
              <a:rPr lang="ro-RO">
                <a:solidFill>
                  <a:schemeClr val="accent2"/>
                </a:solidFill>
              </a:rPr>
            </a:br>
            <a:r>
              <a:rPr lang="ro-RO">
                <a:solidFill>
                  <a:schemeClr val="accent2"/>
                </a:solidFill>
              </a:rPr>
              <a:t>Evoluează în trei faze:	</a:t>
            </a:r>
            <a:endParaRPr lang="en-US">
              <a:solidFill>
                <a:schemeClr val="accent2"/>
              </a:solidFill>
            </a:endParaRPr>
          </a:p>
        </p:txBody>
      </p:sp>
      <p:sp>
        <p:nvSpPr>
          <p:cNvPr id="8198" name="Text Box 6"/>
          <p:cNvSpPr txBox="1">
            <a:spLocks noChangeArrowheads="1"/>
          </p:cNvSpPr>
          <p:nvPr/>
        </p:nvSpPr>
        <p:spPr bwMode="auto">
          <a:xfrm>
            <a:off x="539750" y="2349500"/>
            <a:ext cx="8135938" cy="4211638"/>
          </a:xfrm>
          <a:prstGeom prst="rect">
            <a:avLst/>
          </a:prstGeom>
          <a:noFill/>
          <a:ln w="9525">
            <a:noFill/>
            <a:miter lim="800000"/>
            <a:headEnd/>
            <a:tailEnd/>
          </a:ln>
          <a:effectLst/>
        </p:spPr>
        <p:txBody>
          <a:bodyPr>
            <a:spAutoFit/>
          </a:bodyPr>
          <a:lstStyle/>
          <a:p>
            <a:pPr marL="342900" indent="-342900" algn="just"/>
            <a:r>
              <a:rPr lang="en-US">
                <a:solidFill>
                  <a:schemeClr val="accent2"/>
                </a:solidFill>
              </a:rPr>
              <a:t>1. </a:t>
            </a:r>
            <a:r>
              <a:rPr lang="ro-RO" b="1">
                <a:solidFill>
                  <a:schemeClr val="accent2"/>
                </a:solidFill>
                <a:effectLst>
                  <a:outerShdw blurRad="38100" dist="38100" dir="2700000" algn="tl">
                    <a:srgbClr val="000000"/>
                  </a:outerShdw>
                </a:effectLst>
              </a:rPr>
              <a:t>Debutul,</a:t>
            </a:r>
            <a:r>
              <a:rPr lang="ro-RO">
                <a:solidFill>
                  <a:schemeClr val="accent2"/>
                </a:solidFill>
              </a:rPr>
              <a:t> care durează </a:t>
            </a:r>
            <a:r>
              <a:rPr lang="en-US">
                <a:solidFill>
                  <a:schemeClr val="accent2"/>
                </a:solidFill>
              </a:rPr>
              <a:t>1</a:t>
            </a:r>
            <a:r>
              <a:rPr lang="ro-RO">
                <a:solidFill>
                  <a:schemeClr val="accent2"/>
                </a:solidFill>
              </a:rPr>
              <a:t>-3 zile, survine consecutiv expunerii la frig, umiditate, substanţe toxice, iritante, ce determină inflamaţia (catarul) căilor respiratorii superioare:</a:t>
            </a:r>
            <a:endParaRPr lang="en-US">
              <a:solidFill>
                <a:schemeClr val="accent2"/>
              </a:solidFill>
            </a:endParaRPr>
          </a:p>
          <a:p>
            <a:pPr marL="342900" indent="-342900" algn="just">
              <a:buFontTx/>
              <a:buChar char="•"/>
            </a:pPr>
            <a:r>
              <a:rPr lang="ro-RO">
                <a:solidFill>
                  <a:schemeClr val="accent2"/>
                </a:solidFill>
              </a:rPr>
              <a:t>coriza (guturaiul) cu rinoree, lăcrimare;</a:t>
            </a:r>
            <a:endParaRPr lang="en-US">
              <a:solidFill>
                <a:schemeClr val="accent2"/>
              </a:solidFill>
            </a:endParaRPr>
          </a:p>
          <a:p>
            <a:pPr marL="342900" indent="-342900" algn="just">
              <a:buFontTx/>
              <a:buChar char="•"/>
            </a:pPr>
            <a:r>
              <a:rPr lang="ro-RO">
                <a:solidFill>
                  <a:schemeClr val="accent2"/>
                </a:solidFill>
              </a:rPr>
              <a:t>angina, cu dificultate la deglutiţie;</a:t>
            </a:r>
            <a:endParaRPr lang="en-US">
              <a:solidFill>
                <a:schemeClr val="accent2"/>
              </a:solidFill>
            </a:endParaRPr>
          </a:p>
          <a:p>
            <a:pPr marL="342900" indent="-342900" algn="just">
              <a:buFontTx/>
              <a:buChar char="•"/>
            </a:pPr>
            <a:r>
              <a:rPr lang="ro-RO">
                <a:solidFill>
                  <a:schemeClr val="accent2"/>
                </a:solidFill>
              </a:rPr>
              <a:t>laringita, a cărei expresie este răguşeala sau voalarea vocii</a:t>
            </a:r>
            <a:endParaRPr lang="en-US">
              <a:solidFill>
                <a:schemeClr val="accent2"/>
              </a:solidFill>
            </a:endParaRPr>
          </a:p>
          <a:p>
            <a:pPr marL="342900" indent="-342900" algn="just">
              <a:buFontTx/>
              <a:buChar char="•"/>
            </a:pPr>
            <a:r>
              <a:rPr lang="ro-RO">
                <a:solidFill>
                  <a:schemeClr val="accent2"/>
                </a:solidFill>
              </a:rPr>
              <a:t>senzaţia de uscăciune la nivelul mucoasei nazale, faringiene;</a:t>
            </a:r>
            <a:endParaRPr lang="en-US">
              <a:solidFill>
                <a:schemeClr val="accent2"/>
              </a:solidFill>
            </a:endParaRPr>
          </a:p>
          <a:p>
            <a:pPr marL="342900" indent="-342900" algn="just">
              <a:buFontTx/>
              <a:buChar char="•"/>
            </a:pPr>
            <a:r>
              <a:rPr lang="ro-RO">
                <a:solidFill>
                  <a:schemeClr val="accent2"/>
                </a:solidFill>
              </a:rPr>
              <a:t>astenie, cefalee, frisoane, dureri musculare.</a:t>
            </a:r>
            <a:endParaRPr lang="en-US">
              <a:solidFill>
                <a:schemeClr val="accent2"/>
              </a:solidFill>
            </a:endParaRPr>
          </a:p>
          <a:p>
            <a:pPr marL="342900" indent="-342900" algn="just"/>
            <a:r>
              <a:rPr lang="ro-RO">
                <a:solidFill>
                  <a:schemeClr val="accent2"/>
                </a:solidFill>
              </a:rPr>
              <a:t>2.</a:t>
            </a:r>
            <a:r>
              <a:rPr lang="en-US">
                <a:solidFill>
                  <a:schemeClr val="accent2"/>
                </a:solidFill>
              </a:rPr>
              <a:t> </a:t>
            </a:r>
            <a:r>
              <a:rPr lang="ro-RO" b="1">
                <a:solidFill>
                  <a:schemeClr val="accent2"/>
                </a:solidFill>
                <a:effectLst>
                  <a:outerShdw blurRad="38100" dist="38100" dir="2700000" algn="tl">
                    <a:srgbClr val="000000"/>
                  </a:outerShdw>
                </a:effectLst>
              </a:rPr>
              <a:t>Perioada de cruditate</a:t>
            </a:r>
            <a:r>
              <a:rPr lang="ro-RO">
                <a:solidFill>
                  <a:schemeClr val="accent2"/>
                </a:solidFill>
              </a:rPr>
              <a:t> durează 3-4 zile: </a:t>
            </a:r>
            <a:r>
              <a:rPr lang="en-US">
                <a:solidFill>
                  <a:schemeClr val="accent2"/>
                </a:solidFill>
              </a:rPr>
              <a:t>subfebrilitate / </a:t>
            </a:r>
            <a:r>
              <a:rPr lang="ro-RO">
                <a:solidFill>
                  <a:schemeClr val="accent2"/>
                </a:solidFill>
              </a:rPr>
              <a:t>febra,</a:t>
            </a:r>
            <a:r>
              <a:rPr lang="en-US">
                <a:solidFill>
                  <a:schemeClr val="accent2"/>
                </a:solidFill>
              </a:rPr>
              <a:t> </a:t>
            </a:r>
            <a:r>
              <a:rPr lang="ro-RO">
                <a:solidFill>
                  <a:schemeClr val="accent2"/>
                </a:solidFill>
              </a:rPr>
              <a:t/>
            </a:r>
            <a:br>
              <a:rPr lang="ro-RO">
                <a:solidFill>
                  <a:schemeClr val="accent2"/>
                </a:solidFill>
              </a:rPr>
            </a:br>
            <a:r>
              <a:rPr lang="ro-RO">
                <a:solidFill>
                  <a:schemeClr val="accent2"/>
                </a:solidFill>
              </a:rPr>
              <a:t>frisoane şi mialgii </a:t>
            </a:r>
            <a:r>
              <a:rPr lang="en-US">
                <a:solidFill>
                  <a:schemeClr val="accent2"/>
                </a:solidFill>
              </a:rPr>
              <a:t>de </a:t>
            </a:r>
            <a:r>
              <a:rPr lang="ro-RO">
                <a:solidFill>
                  <a:schemeClr val="accent2"/>
                </a:solidFill>
              </a:rPr>
              <a:t>intens</a:t>
            </a:r>
            <a:r>
              <a:rPr lang="en-US">
                <a:solidFill>
                  <a:schemeClr val="accent2"/>
                </a:solidFill>
              </a:rPr>
              <a:t>itate variabila</a:t>
            </a:r>
            <a:r>
              <a:rPr lang="ro-RO">
                <a:solidFill>
                  <a:schemeClr val="accent2"/>
                </a:solidFill>
              </a:rPr>
              <a:t>, diminua</a:t>
            </a:r>
            <a:r>
              <a:rPr lang="en-US">
                <a:solidFill>
                  <a:schemeClr val="accent2"/>
                </a:solidFill>
              </a:rPr>
              <a:t>rea</a:t>
            </a:r>
            <a:r>
              <a:rPr lang="ro-RO">
                <a:solidFill>
                  <a:schemeClr val="accent2"/>
                </a:solidFill>
              </a:rPr>
              <a:t> apetitul, senzaţia de uscăciune</a:t>
            </a:r>
            <a:r>
              <a:rPr lang="en-US">
                <a:solidFill>
                  <a:schemeClr val="accent2"/>
                </a:solidFill>
              </a:rPr>
              <a:t> c</a:t>
            </a:r>
            <a:r>
              <a:rPr lang="ro-RO">
                <a:solidFill>
                  <a:schemeClr val="accent2"/>
                </a:solidFill>
              </a:rPr>
              <a:t>oboară la nivel traheal, apare mâncărime şi căldură retrosternală, tuse uscată,</a:t>
            </a:r>
            <a:r>
              <a:rPr lang="en-US">
                <a:solidFill>
                  <a:schemeClr val="accent2"/>
                </a:solidFill>
              </a:rPr>
              <a:t> i</a:t>
            </a:r>
            <a:r>
              <a:rPr lang="ro-RO">
                <a:solidFill>
                  <a:schemeClr val="accent2"/>
                </a:solidFill>
              </a:rPr>
              <a:t>ritativă,  chinuitoare,  dureri  </a:t>
            </a:r>
            <a:r>
              <a:rPr lang="en-US">
                <a:solidFill>
                  <a:schemeClr val="accent2"/>
                </a:solidFill>
              </a:rPr>
              <a:t>retrosternale</a:t>
            </a:r>
            <a:r>
              <a:rPr lang="ro-RO">
                <a:solidFill>
                  <a:schemeClr val="accent2"/>
                </a:solidFill>
              </a:rPr>
              <a:t> la  baza  toracelui   şi excepţional,  dispne</a:t>
            </a:r>
            <a:r>
              <a:rPr lang="en-US">
                <a:solidFill>
                  <a:schemeClr val="accent2"/>
                </a:solidFill>
              </a:rPr>
              <a:t>e </a:t>
            </a:r>
            <a:r>
              <a:rPr lang="ro-RO">
                <a:solidFill>
                  <a:schemeClr val="accent2"/>
                </a:solidFill>
              </a:rPr>
              <a:t>în</a:t>
            </a:r>
            <a:r>
              <a:rPr lang="en-US">
                <a:solidFill>
                  <a:schemeClr val="accent2"/>
                </a:solidFill>
              </a:rPr>
              <a:t> </a:t>
            </a:r>
            <a:r>
              <a:rPr lang="ro-RO">
                <a:solidFill>
                  <a:schemeClr val="accent2"/>
                </a:solidFill>
              </a:rPr>
              <a:t>interesarea bronşiilor mici.</a:t>
            </a:r>
          </a:p>
          <a:p>
            <a:pPr marL="342900" indent="-342900" algn="just"/>
            <a:r>
              <a:rPr lang="en-US">
                <a:solidFill>
                  <a:schemeClr val="accent2"/>
                </a:solidFill>
              </a:rPr>
              <a:t>	</a:t>
            </a:r>
            <a:r>
              <a:rPr lang="ro-RO" u="sng">
                <a:solidFill>
                  <a:schemeClr val="accent2"/>
                </a:solidFill>
              </a:rPr>
              <a:t>Examenul obiectiv</a:t>
            </a:r>
            <a:r>
              <a:rPr lang="ro-RO">
                <a:solidFill>
                  <a:schemeClr val="accent2"/>
                </a:solidFill>
              </a:rPr>
              <a:t> evidenţiază congestia mucoasei buco-faringiene, raluri sibilante şi</a:t>
            </a:r>
            <a:r>
              <a:rPr lang="en-US">
                <a:solidFill>
                  <a:schemeClr val="accent2"/>
                </a:solidFill>
              </a:rPr>
              <a:t> </a:t>
            </a:r>
            <a:r>
              <a:rPr lang="ro-RO">
                <a:solidFill>
                  <a:schemeClr val="accent2"/>
                </a:solidFill>
              </a:rPr>
              <a:t>ronflante pe întreg toracele.</a:t>
            </a:r>
            <a:endParaRPr lang="en-US">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468313" y="260350"/>
            <a:ext cx="8280400" cy="2703513"/>
          </a:xfrm>
          <a:prstGeom prst="rect">
            <a:avLst/>
          </a:prstGeom>
          <a:noFill/>
          <a:ln w="9525">
            <a:noFill/>
            <a:miter lim="800000"/>
            <a:headEnd/>
            <a:tailEnd/>
          </a:ln>
          <a:effectLst/>
        </p:spPr>
        <p:txBody>
          <a:bodyPr>
            <a:spAutoFit/>
          </a:bodyPr>
          <a:lstStyle/>
          <a:p>
            <a:pPr algn="just">
              <a:spcBef>
                <a:spcPct val="50000"/>
              </a:spcBef>
            </a:pPr>
            <a:r>
              <a:rPr lang="ro-RO" b="1">
                <a:solidFill>
                  <a:schemeClr val="accent2"/>
                </a:solidFill>
                <a:effectLst>
                  <a:outerShdw blurRad="38100" dist="38100" dir="2700000" algn="tl">
                    <a:srgbClr val="000000"/>
                  </a:outerShdw>
                </a:effectLst>
              </a:rPr>
              <a:t>3.Perioada de cocţiune</a:t>
            </a:r>
            <a:r>
              <a:rPr lang="ro-RO">
                <a:solidFill>
                  <a:schemeClr val="accent2"/>
                </a:solidFill>
              </a:rPr>
              <a:t> durează circa 6 zile; tusea devine productivă,</a:t>
            </a:r>
            <a:br>
              <a:rPr lang="ro-RO">
                <a:solidFill>
                  <a:schemeClr val="accent2"/>
                </a:solidFill>
              </a:rPr>
            </a:br>
            <a:r>
              <a:rPr lang="ro-RO">
                <a:solidFill>
                  <a:schemeClr val="accent2"/>
                </a:solidFill>
              </a:rPr>
              <a:t>umedă, cu expectoraţie muco-purulentă; obiectiv se constată raluri muzicale,</a:t>
            </a:r>
            <a:br>
              <a:rPr lang="ro-RO">
                <a:solidFill>
                  <a:schemeClr val="accent2"/>
                </a:solidFill>
              </a:rPr>
            </a:br>
            <a:r>
              <a:rPr lang="ro-RO">
                <a:solidFill>
                  <a:schemeClr val="accent2"/>
                </a:solidFill>
              </a:rPr>
              <a:t>ronflante şi sibilante, subcrepitante. Febra, frisonul, cefaleea dispar. Bolnavul se</a:t>
            </a:r>
            <a:br>
              <a:rPr lang="ro-RO">
                <a:solidFill>
                  <a:schemeClr val="accent2"/>
                </a:solidFill>
              </a:rPr>
            </a:br>
            <a:r>
              <a:rPr lang="ro-RO">
                <a:solidFill>
                  <a:schemeClr val="accent2"/>
                </a:solidFill>
              </a:rPr>
              <a:t>vindecă complet în 10 zile.</a:t>
            </a:r>
            <a:endParaRPr lang="en-US">
              <a:solidFill>
                <a:schemeClr val="accent2"/>
              </a:solidFill>
            </a:endParaRPr>
          </a:p>
          <a:p>
            <a:pPr>
              <a:spcBef>
                <a:spcPct val="50000"/>
              </a:spcBef>
              <a:buFontTx/>
              <a:buChar char="•"/>
            </a:pPr>
            <a:r>
              <a:rPr lang="en-US">
                <a:solidFill>
                  <a:schemeClr val="accent2"/>
                </a:solidFill>
              </a:rPr>
              <a:t> </a:t>
            </a:r>
            <a:r>
              <a:rPr lang="ro-RO">
                <a:solidFill>
                  <a:schemeClr val="accent2"/>
                </a:solidFill>
              </a:rPr>
              <a:t> Examenele paraclinice relevă: V.S.H., a2- globulinele,</a:t>
            </a:r>
            <a:r>
              <a:rPr lang="en-US">
                <a:solidFill>
                  <a:schemeClr val="accent2"/>
                </a:solidFill>
              </a:rPr>
              <a:t> f</a:t>
            </a:r>
            <a:r>
              <a:rPr lang="ro-RO">
                <a:solidFill>
                  <a:schemeClr val="accent2"/>
                </a:solidFill>
              </a:rPr>
              <a:t>ibrinogenul crescute, leucocitoză cu neutrofilie.</a:t>
            </a:r>
            <a:endParaRPr lang="en-US">
              <a:solidFill>
                <a:schemeClr val="accent2"/>
              </a:solidFill>
            </a:endParaRPr>
          </a:p>
          <a:p>
            <a:pPr>
              <a:spcBef>
                <a:spcPct val="50000"/>
              </a:spcBef>
              <a:buFontTx/>
              <a:buChar char="•"/>
            </a:pPr>
            <a:r>
              <a:rPr lang="ro-RO">
                <a:solidFill>
                  <a:schemeClr val="accent2"/>
                </a:solidFill>
              </a:rPr>
              <a:t> Examenul bacteriologic al sputei</a:t>
            </a:r>
            <a:r>
              <a:rPr lang="en-US">
                <a:solidFill>
                  <a:schemeClr val="accent2"/>
                </a:solidFill>
              </a:rPr>
              <a:t> </a:t>
            </a:r>
            <a:r>
              <a:rPr lang="ro-RO">
                <a:solidFill>
                  <a:schemeClr val="accent2"/>
                </a:solidFill>
              </a:rPr>
              <a:t>identifică flora microbiană, de obicei mixtă. </a:t>
            </a:r>
            <a:endParaRPr lang="en-US">
              <a:solidFill>
                <a:schemeClr val="accent2"/>
              </a:solidFill>
            </a:endParaRPr>
          </a:p>
          <a:p>
            <a:pPr algn="just">
              <a:spcBef>
                <a:spcPct val="50000"/>
              </a:spcBef>
              <a:buFontTx/>
              <a:buChar char="•"/>
            </a:pPr>
            <a:r>
              <a:rPr lang="ro-RO">
                <a:solidFill>
                  <a:schemeClr val="accent2"/>
                </a:solidFill>
              </a:rPr>
              <a:t>Examenul radiologie este normal.</a:t>
            </a:r>
            <a:endParaRPr lang="en-US">
              <a:solidFill>
                <a:schemeClr val="accent2"/>
              </a:solidFill>
            </a:endParaRPr>
          </a:p>
        </p:txBody>
      </p:sp>
      <p:sp>
        <p:nvSpPr>
          <p:cNvPr id="9221" name="Text Box 5"/>
          <p:cNvSpPr txBox="1">
            <a:spLocks noChangeArrowheads="1"/>
          </p:cNvSpPr>
          <p:nvPr/>
        </p:nvSpPr>
        <p:spPr bwMode="auto">
          <a:xfrm>
            <a:off x="468313" y="3357563"/>
            <a:ext cx="8207375" cy="2289175"/>
          </a:xfrm>
          <a:prstGeom prst="rect">
            <a:avLst/>
          </a:prstGeom>
          <a:noFill/>
          <a:ln w="9525">
            <a:noFill/>
            <a:miter lim="800000"/>
            <a:headEnd/>
            <a:tailEnd/>
          </a:ln>
          <a:effectLst/>
        </p:spPr>
        <p:txBody>
          <a:bodyPr>
            <a:spAutoFit/>
          </a:bodyPr>
          <a:lstStyle/>
          <a:p>
            <a:pPr algn="just"/>
            <a:r>
              <a:rPr lang="ro-RO" b="1">
                <a:solidFill>
                  <a:schemeClr val="accent2"/>
                </a:solidFill>
                <a:effectLst>
                  <a:outerShdw blurRad="38100" dist="38100" dir="2700000" algn="tl">
                    <a:srgbClr val="000000"/>
                  </a:outerShdw>
                </a:effectLst>
              </a:rPr>
              <a:t>BRONŞIOLITA CAPILARĂ</a:t>
            </a:r>
            <a:r>
              <a:rPr lang="ro-RO">
                <a:solidFill>
                  <a:schemeClr val="accent2"/>
                </a:solidFill>
              </a:rPr>
              <a:t> (catarul sufocant): formă de bronşită acută dispneizantă, prin interesarea bronşiilor mici, mai frecventă la copii.</a:t>
            </a:r>
          </a:p>
          <a:p>
            <a:pPr algn="just"/>
            <a:endParaRPr lang="en-US">
              <a:solidFill>
                <a:schemeClr val="accent2"/>
              </a:solidFill>
            </a:endParaRPr>
          </a:p>
          <a:p>
            <a:pPr algn="just"/>
            <a:r>
              <a:rPr lang="ro-RO" b="1">
                <a:solidFill>
                  <a:schemeClr val="accent2"/>
                </a:solidFill>
                <a:effectLst>
                  <a:outerShdw blurRad="38100" dist="38100" dir="2700000" algn="tl">
                    <a:srgbClr val="000000"/>
                  </a:outerShdw>
                </a:effectLst>
              </a:rPr>
              <a:t>Complicaţiile bronşitei acute</a:t>
            </a:r>
            <a:r>
              <a:rPr lang="ro-RO">
                <a:solidFill>
                  <a:schemeClr val="accent2"/>
                </a:solidFill>
              </a:rPr>
              <a:t> depind de teren. Pe o insuficienţă respiratorie severă, apariţia unei bronşite poate fi letală, la bătrâni se poate complica cu o bronhopneumonie, iar bronşitele gripale pot evolua cu mici hemoptizii; bronşitele segmentare recidivante (într-un anumit teritoriu) sunt evocatore pentru neoplasm, corp străin, tuberculoză.</a:t>
            </a:r>
            <a:endParaRPr lang="en-US">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827088" y="404813"/>
            <a:ext cx="2527300" cy="366712"/>
          </a:xfrm>
          <a:prstGeom prst="rect">
            <a:avLst/>
          </a:prstGeom>
          <a:noFill/>
          <a:ln w="9525">
            <a:noFill/>
            <a:miter lim="800000"/>
            <a:headEnd/>
            <a:tailEnd/>
          </a:ln>
          <a:effectLst/>
        </p:spPr>
        <p:txBody>
          <a:bodyPr wrap="none" anchor="ctr">
            <a:spAutoFit/>
          </a:bodyPr>
          <a:lstStyle/>
          <a:p>
            <a:pPr algn="just" eaLnBrk="1" hangingPunct="1"/>
            <a:r>
              <a:rPr lang="ro-RO" b="1">
                <a:solidFill>
                  <a:schemeClr val="accent2"/>
                </a:solidFill>
                <a:effectLst>
                  <a:outerShdw blurRad="38100" dist="38100" dir="2700000" algn="tl">
                    <a:srgbClr val="000000"/>
                  </a:outerShdw>
                </a:effectLst>
              </a:rPr>
              <a:t>BRONŞITA CRONICĂ</a:t>
            </a:r>
          </a:p>
        </p:txBody>
      </p:sp>
      <p:sp>
        <p:nvSpPr>
          <p:cNvPr id="10245" name="Text Box 5"/>
          <p:cNvSpPr txBox="1">
            <a:spLocks noChangeArrowheads="1"/>
          </p:cNvSpPr>
          <p:nvPr/>
        </p:nvSpPr>
        <p:spPr bwMode="auto">
          <a:xfrm>
            <a:off x="323850" y="765175"/>
            <a:ext cx="8569325" cy="4486275"/>
          </a:xfrm>
          <a:prstGeom prst="rect">
            <a:avLst/>
          </a:prstGeom>
          <a:noFill/>
          <a:ln w="9525">
            <a:noFill/>
            <a:miter lim="800000"/>
            <a:headEnd/>
            <a:tailEnd/>
          </a:ln>
          <a:effectLst/>
        </p:spPr>
        <p:txBody>
          <a:bodyPr>
            <a:spAutoFit/>
          </a:bodyPr>
          <a:lstStyle/>
          <a:p>
            <a:pPr algn="just"/>
            <a:r>
              <a:rPr lang="ro-RO">
                <a:solidFill>
                  <a:schemeClr val="accent2"/>
                </a:solidFill>
              </a:rPr>
              <a:t>Este o inflamaţie cronică nespecifică a bronşiilor, ce se manifestă clinic prin </a:t>
            </a:r>
            <a:r>
              <a:rPr lang="ro-RO" b="1">
                <a:solidFill>
                  <a:schemeClr val="hlink"/>
                </a:solidFill>
              </a:rPr>
              <a:t>tuse, expectoraţie mucoasă şi muco-purulentă, cel puţin trei luni pe an, continuu sau intermitent, cel puţin doi ani consecutiv.</a:t>
            </a:r>
          </a:p>
          <a:p>
            <a:pPr algn="just"/>
            <a:endParaRPr lang="en-US">
              <a:solidFill>
                <a:schemeClr val="accent2"/>
              </a:solidFill>
            </a:endParaRPr>
          </a:p>
          <a:p>
            <a:pPr algn="just"/>
            <a:r>
              <a:rPr lang="ro-RO">
                <a:solidFill>
                  <a:schemeClr val="accent2"/>
                </a:solidFill>
              </a:rPr>
              <a:t>Procesul patologic interesează mucoasa, determinând hiperplazia glandelor mucoase din trahee, bronşii şi hiperplazia epiteliului bronşic. Afectează predominant bărbaţii fumători. </a:t>
            </a:r>
            <a:r>
              <a:rPr lang="ro-RO" b="1">
                <a:solidFill>
                  <a:schemeClr val="accent2"/>
                </a:solidFill>
                <a:effectLst>
                  <a:outerShdw blurRad="38100" dist="38100" dir="2700000" algn="tl">
                    <a:srgbClr val="000000"/>
                  </a:outerShdw>
                </a:effectLst>
              </a:rPr>
              <a:t>Ca factori etiologici</a:t>
            </a:r>
            <a:r>
              <a:rPr lang="ro-RO">
                <a:solidFill>
                  <a:schemeClr val="accent2"/>
                </a:solidFill>
              </a:rPr>
              <a:t> sunt implicaţi: frigul, poluarea atmosferică, pulberile profesionale, etilismul cronic.</a:t>
            </a:r>
            <a:endParaRPr lang="en-US">
              <a:solidFill>
                <a:schemeClr val="accent2"/>
              </a:solidFill>
            </a:endParaRPr>
          </a:p>
          <a:p>
            <a:pPr algn="just"/>
            <a:endParaRPr lang="en-US">
              <a:solidFill>
                <a:schemeClr val="accent2"/>
              </a:solidFill>
            </a:endParaRPr>
          </a:p>
          <a:p>
            <a:pPr algn="just"/>
            <a:r>
              <a:rPr lang="ro-RO" b="1">
                <a:solidFill>
                  <a:schemeClr val="accent2"/>
                </a:solidFill>
                <a:effectLst>
                  <a:outerShdw blurRad="38100" dist="38100" dir="2700000" algn="tl">
                    <a:srgbClr val="000000"/>
                  </a:outerShdw>
                </a:effectLst>
              </a:rPr>
              <a:t>Debutul</a:t>
            </a:r>
            <a:r>
              <a:rPr lang="ro-RO">
                <a:solidFill>
                  <a:schemeClr val="accent2"/>
                </a:solidFill>
              </a:rPr>
              <a:t> este insidios, vârsta la care se produce este cuprinsă între 30-60 ani. Succede unei pneumonii virale, astm bronşic, după bronşite acute repetate, tuberculoză pulmonară. în puseele de acutizare sunt prezente semnele bronşitei acute. </a:t>
            </a:r>
            <a:endParaRPr lang="en-US">
              <a:solidFill>
                <a:schemeClr val="accent2"/>
              </a:solidFill>
            </a:endParaRPr>
          </a:p>
          <a:p>
            <a:pPr algn="just"/>
            <a:endParaRPr lang="en-US">
              <a:solidFill>
                <a:schemeClr val="accent2"/>
              </a:solidFill>
            </a:endParaRPr>
          </a:p>
          <a:p>
            <a:pPr algn="just"/>
            <a:r>
              <a:rPr lang="ro-RO" b="1">
                <a:solidFill>
                  <a:schemeClr val="accent2"/>
                </a:solidFill>
                <a:effectLst>
                  <a:outerShdw blurRad="38100" dist="38100" dir="2700000" algn="tl">
                    <a:srgbClr val="000000"/>
                  </a:outerShdw>
                </a:effectLst>
              </a:rPr>
              <a:t>Semne funcţionale:</a:t>
            </a:r>
            <a:r>
              <a:rPr lang="ro-RO">
                <a:solidFill>
                  <a:schemeClr val="accent2"/>
                </a:solidFill>
              </a:rPr>
              <a:t> tuse, expectoraţie, dispnee mai întâi la efort, sau sub forma unor accese paroxistice de tip astmatiform. Consecutiv tusei repetate apar dureri la baza toracelui, prin solicitarea musculaturii intercostale şi diafragmului.</a:t>
            </a:r>
            <a:endParaRPr lang="en-US">
              <a:solidFill>
                <a:schemeClr val="accent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95288" y="1125538"/>
            <a:ext cx="8208962" cy="3255962"/>
          </a:xfrm>
          <a:prstGeom prst="rect">
            <a:avLst/>
          </a:prstGeom>
          <a:noFill/>
          <a:ln w="9525">
            <a:noFill/>
            <a:miter lim="800000"/>
            <a:headEnd/>
            <a:tailEnd/>
          </a:ln>
          <a:effectLst/>
        </p:spPr>
        <p:txBody>
          <a:bodyPr>
            <a:spAutoFit/>
          </a:bodyPr>
          <a:lstStyle/>
          <a:p>
            <a:pPr>
              <a:spcBef>
                <a:spcPct val="50000"/>
              </a:spcBef>
            </a:pPr>
            <a:r>
              <a:rPr lang="ro-RO" b="1">
                <a:solidFill>
                  <a:schemeClr val="accent2"/>
                </a:solidFill>
                <a:effectLst>
                  <a:outerShdw blurRad="38100" dist="38100" dir="2700000" algn="tl">
                    <a:srgbClr val="000000"/>
                  </a:outerShdw>
                </a:effectLst>
              </a:rPr>
              <a:t>Examenul căilor aeriene superioare:</a:t>
            </a:r>
            <a:endParaRPr lang="en-US" b="1">
              <a:solidFill>
                <a:schemeClr val="accent2"/>
              </a:solidFill>
              <a:effectLst>
                <a:outerShdw blurRad="38100" dist="38100" dir="2700000" algn="tl">
                  <a:srgbClr val="000000"/>
                </a:outerShdw>
              </a:effectLst>
            </a:endParaRPr>
          </a:p>
          <a:p>
            <a:pPr>
              <a:spcBef>
                <a:spcPct val="50000"/>
              </a:spcBef>
              <a:buFont typeface="Wingdings" pitchFamily="2" charset="2"/>
              <a:buChar char="ü"/>
            </a:pPr>
            <a:r>
              <a:rPr lang="ro-RO">
                <a:solidFill>
                  <a:schemeClr val="accent2"/>
                </a:solidFill>
              </a:rPr>
              <a:t> secreţii purulente nazale</a:t>
            </a:r>
            <a:endParaRPr lang="en-US">
              <a:solidFill>
                <a:schemeClr val="accent2"/>
              </a:solidFill>
            </a:endParaRPr>
          </a:p>
          <a:p>
            <a:pPr>
              <a:spcBef>
                <a:spcPct val="50000"/>
              </a:spcBef>
              <a:buFont typeface="Wingdings" pitchFamily="2" charset="2"/>
              <a:buChar char="ü"/>
            </a:pPr>
            <a:r>
              <a:rPr lang="ro-RO">
                <a:solidFill>
                  <a:schemeClr val="accent2"/>
                </a:solidFill>
              </a:rPr>
              <a:t> edem al luetei (constant în bronşita tabagică)</a:t>
            </a:r>
            <a:endParaRPr lang="en-US">
              <a:solidFill>
                <a:schemeClr val="accent2"/>
              </a:solidFill>
            </a:endParaRPr>
          </a:p>
          <a:p>
            <a:pPr>
              <a:spcBef>
                <a:spcPct val="50000"/>
              </a:spcBef>
              <a:buFont typeface="Wingdings" pitchFamily="2" charset="2"/>
              <a:buChar char="ü"/>
            </a:pPr>
            <a:r>
              <a:rPr lang="ro-RO">
                <a:solidFill>
                  <a:schemeClr val="accent2"/>
                </a:solidFill>
              </a:rPr>
              <a:t> torace de conformaţie normală sau globulos</a:t>
            </a:r>
            <a:endParaRPr lang="en-US">
              <a:solidFill>
                <a:schemeClr val="accent2"/>
              </a:solidFill>
            </a:endParaRPr>
          </a:p>
          <a:p>
            <a:pPr>
              <a:spcBef>
                <a:spcPct val="50000"/>
              </a:spcBef>
              <a:buFont typeface="Wingdings" pitchFamily="2" charset="2"/>
              <a:buChar char="ü"/>
            </a:pPr>
            <a:r>
              <a:rPr lang="ro-RO">
                <a:solidFill>
                  <a:schemeClr val="accent2"/>
                </a:solidFill>
              </a:rPr>
              <a:t> vibraţii vocale normal transmise sau diminuate</a:t>
            </a:r>
            <a:endParaRPr lang="en-US">
              <a:solidFill>
                <a:schemeClr val="accent2"/>
              </a:solidFill>
            </a:endParaRPr>
          </a:p>
          <a:p>
            <a:pPr>
              <a:spcBef>
                <a:spcPct val="50000"/>
              </a:spcBef>
              <a:buFont typeface="Wingdings" pitchFamily="2" charset="2"/>
              <a:buChar char="ü"/>
            </a:pPr>
            <a:r>
              <a:rPr lang="ro-RO">
                <a:solidFill>
                  <a:schemeClr val="accent2"/>
                </a:solidFill>
              </a:rPr>
              <a:t> sonoritate pulmonară normală sau crescută</a:t>
            </a:r>
            <a:endParaRPr lang="en-US">
              <a:solidFill>
                <a:schemeClr val="accent2"/>
              </a:solidFill>
            </a:endParaRPr>
          </a:p>
          <a:p>
            <a:pPr>
              <a:spcBef>
                <a:spcPct val="50000"/>
              </a:spcBef>
              <a:buFont typeface="Wingdings" pitchFamily="2" charset="2"/>
              <a:buChar char="ü"/>
            </a:pPr>
            <a:r>
              <a:rPr lang="ro-RO">
                <a:solidFill>
                  <a:schemeClr val="accent2"/>
                </a:solidFill>
              </a:rPr>
              <a:t> respiraţie bronşică sau murmur vezicular accentuat</a:t>
            </a:r>
            <a:endParaRPr lang="en-US">
              <a:solidFill>
                <a:schemeClr val="accent2"/>
              </a:solidFill>
            </a:endParaRPr>
          </a:p>
          <a:p>
            <a:pPr>
              <a:spcBef>
                <a:spcPct val="50000"/>
              </a:spcBef>
              <a:buFont typeface="Wingdings" pitchFamily="2" charset="2"/>
              <a:buChar char="ü"/>
            </a:pPr>
            <a:r>
              <a:rPr lang="ro-RO">
                <a:solidFill>
                  <a:schemeClr val="accent2"/>
                </a:solidFill>
              </a:rPr>
              <a:t> raluri ronflante şi sibilante, laterotoracic, subscapular extern, paracardiac. </a:t>
            </a:r>
            <a:endParaRPr lang="en-US">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5"/>
          <p:cNvSpPr txBox="1">
            <a:spLocks noChangeArrowheads="1"/>
          </p:cNvSpPr>
          <p:nvPr/>
        </p:nvSpPr>
        <p:spPr bwMode="auto">
          <a:xfrm>
            <a:off x="428596" y="714356"/>
            <a:ext cx="8207375" cy="2289175"/>
          </a:xfrm>
          <a:prstGeom prst="rect">
            <a:avLst/>
          </a:prstGeom>
          <a:noFill/>
          <a:ln w="9525">
            <a:noFill/>
            <a:miter lim="800000"/>
            <a:headEnd/>
            <a:tailEnd/>
          </a:ln>
          <a:effectLst/>
        </p:spPr>
        <p:txBody>
          <a:bodyPr>
            <a:spAutoFit/>
          </a:bodyPr>
          <a:lstStyle/>
          <a:p>
            <a:r>
              <a:rPr lang="ro-RO" b="1" dirty="0">
                <a:solidFill>
                  <a:schemeClr val="accent2"/>
                </a:solidFill>
                <a:effectLst>
                  <a:outerShdw blurRad="38100" dist="38100" dir="2700000" algn="tl">
                    <a:srgbClr val="000000"/>
                  </a:outerShdw>
                </a:effectLst>
              </a:rPr>
              <a:t>Evoluţie:</a:t>
            </a:r>
            <a:endParaRPr lang="en-US" b="1" dirty="0">
              <a:solidFill>
                <a:schemeClr val="accent2"/>
              </a:solidFill>
              <a:effectLst>
                <a:outerShdw blurRad="38100" dist="38100" dir="2700000" algn="tl">
                  <a:srgbClr val="000000"/>
                </a:outerShdw>
              </a:effectLst>
            </a:endParaRPr>
          </a:p>
          <a:p>
            <a:pPr>
              <a:buFont typeface="Wingdings" pitchFamily="2" charset="2"/>
              <a:buChar char="ü"/>
            </a:pPr>
            <a:r>
              <a:rPr lang="ro-RO" dirty="0">
                <a:solidFill>
                  <a:schemeClr val="accent2"/>
                </a:solidFill>
              </a:rPr>
              <a:t>spre astm bronşic infecţios;</a:t>
            </a:r>
            <a:endParaRPr lang="en-US" dirty="0">
              <a:solidFill>
                <a:schemeClr val="accent2"/>
              </a:solidFill>
            </a:endParaRPr>
          </a:p>
          <a:p>
            <a:pPr>
              <a:buFont typeface="Wingdings" pitchFamily="2" charset="2"/>
              <a:buChar char="ü"/>
            </a:pPr>
            <a:r>
              <a:rPr lang="ro-RO" dirty="0">
                <a:solidFill>
                  <a:schemeClr val="accent2"/>
                </a:solidFill>
              </a:rPr>
              <a:t>spre bronhopneumopatia cronică obstructivă (BPOC);</a:t>
            </a:r>
            <a:endParaRPr lang="en-US" dirty="0">
              <a:solidFill>
                <a:schemeClr val="accent2"/>
              </a:solidFill>
            </a:endParaRPr>
          </a:p>
          <a:p>
            <a:pPr>
              <a:buFont typeface="Wingdings" pitchFamily="2" charset="2"/>
              <a:buChar char="ü"/>
            </a:pPr>
            <a:r>
              <a:rPr lang="ro-RO" dirty="0">
                <a:solidFill>
                  <a:schemeClr val="accent2"/>
                </a:solidFill>
              </a:rPr>
              <a:t>emfizem obstructiv</a:t>
            </a:r>
            <a:endParaRPr lang="en-US" dirty="0">
              <a:solidFill>
                <a:schemeClr val="accent2"/>
              </a:solidFill>
            </a:endParaRPr>
          </a:p>
          <a:p>
            <a:pPr>
              <a:buFont typeface="Wingdings" pitchFamily="2" charset="2"/>
              <a:buChar char="ü"/>
            </a:pPr>
            <a:r>
              <a:rPr lang="ro-RO" dirty="0">
                <a:solidFill>
                  <a:schemeClr val="accent2"/>
                </a:solidFill>
              </a:rPr>
              <a:t>cord pulmonar cronic (CPC).</a:t>
            </a:r>
            <a:endParaRPr lang="en-US" dirty="0">
              <a:solidFill>
                <a:schemeClr val="accent2"/>
              </a:solidFill>
            </a:endParaRPr>
          </a:p>
          <a:p>
            <a:pPr>
              <a:buFont typeface="Wingdings" pitchFamily="2" charset="2"/>
              <a:buNone/>
            </a:pPr>
            <a:endParaRPr lang="en-US" dirty="0">
              <a:solidFill>
                <a:schemeClr val="accent2"/>
              </a:solidFill>
            </a:endParaRPr>
          </a:p>
          <a:p>
            <a:pPr>
              <a:buFont typeface="Wingdings" pitchFamily="2" charset="2"/>
              <a:buNone/>
            </a:pPr>
            <a:r>
              <a:rPr lang="ro-RO" dirty="0">
                <a:solidFill>
                  <a:schemeClr val="accent2"/>
                </a:solidFill>
              </a:rPr>
              <a:t>Bronhopneumopatia cronică obstructivă este caracterizată prin dispnee continuă, exagerată de efort, fără crize de dispnee paroxistică.</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PLAM83"/>
          <p:cNvPicPr>
            <a:picLocks noChangeAspect="1" noChangeArrowheads="1"/>
          </p:cNvPicPr>
          <p:nvPr/>
        </p:nvPicPr>
        <p:blipFill>
          <a:blip r:embed="rId2">
            <a:lum contrast="-6000"/>
          </a:blip>
          <a:srcRect/>
          <a:stretch>
            <a:fillRect/>
          </a:stretch>
        </p:blipFill>
        <p:spPr bwMode="auto">
          <a:xfrm>
            <a:off x="0" y="0"/>
            <a:ext cx="3913188" cy="5937250"/>
          </a:xfrm>
          <a:prstGeom prst="rect">
            <a:avLst/>
          </a:prstGeom>
          <a:noFill/>
          <a:ln w="9525">
            <a:solidFill>
              <a:srgbClr val="FF5050"/>
            </a:solidFill>
            <a:miter lim="800000"/>
            <a:headEnd/>
            <a:tailEnd/>
          </a:ln>
        </p:spPr>
      </p:pic>
      <p:pic>
        <p:nvPicPr>
          <p:cNvPr id="48131" name="Picture 3" descr="PLAM86"/>
          <p:cNvPicPr>
            <a:picLocks noChangeAspect="1" noChangeArrowheads="1"/>
          </p:cNvPicPr>
          <p:nvPr/>
        </p:nvPicPr>
        <p:blipFill>
          <a:blip r:embed="rId3">
            <a:lum contrast="6000"/>
          </a:blip>
          <a:srcRect/>
          <a:stretch>
            <a:fillRect/>
          </a:stretch>
        </p:blipFill>
        <p:spPr bwMode="auto">
          <a:xfrm>
            <a:off x="4006850" y="0"/>
            <a:ext cx="5192713" cy="5894388"/>
          </a:xfrm>
          <a:prstGeom prst="rect">
            <a:avLst/>
          </a:prstGeom>
          <a:noFill/>
          <a:ln w="9525">
            <a:solidFill>
              <a:srgbClr val="FF5050"/>
            </a:solidFill>
            <a:miter lim="800000"/>
            <a:headEnd/>
            <a:tailEnd/>
          </a:ln>
        </p:spPr>
      </p:pic>
      <p:pic>
        <p:nvPicPr>
          <p:cNvPr id="48132" name="Picture 4" descr="PLAM81"/>
          <p:cNvPicPr>
            <a:picLocks noChangeAspect="1" noChangeArrowheads="1"/>
          </p:cNvPicPr>
          <p:nvPr/>
        </p:nvPicPr>
        <p:blipFill>
          <a:blip r:embed="rId4">
            <a:lum bright="-6000"/>
          </a:blip>
          <a:srcRect/>
          <a:stretch>
            <a:fillRect/>
          </a:stretch>
        </p:blipFill>
        <p:spPr bwMode="auto">
          <a:xfrm>
            <a:off x="5843588" y="4048125"/>
            <a:ext cx="3300412" cy="2809875"/>
          </a:xfrm>
          <a:prstGeom prst="rect">
            <a:avLst/>
          </a:prstGeom>
          <a:noFill/>
          <a:ln w="9525">
            <a:solidFill>
              <a:srgbClr val="FF5050"/>
            </a:solidFill>
            <a:miter lim="800000"/>
            <a:headEnd/>
            <a:tailEnd/>
          </a:ln>
        </p:spPr>
      </p:pic>
      <p:sp>
        <p:nvSpPr>
          <p:cNvPr id="48133" name="Text Box 5"/>
          <p:cNvSpPr txBox="1">
            <a:spLocks noChangeArrowheads="1"/>
          </p:cNvSpPr>
          <p:nvPr/>
        </p:nvSpPr>
        <p:spPr bwMode="auto">
          <a:xfrm>
            <a:off x="304800" y="5943600"/>
            <a:ext cx="5334000" cy="466725"/>
          </a:xfrm>
          <a:prstGeom prst="rect">
            <a:avLst/>
          </a:prstGeom>
          <a:noFill/>
          <a:ln w="9525">
            <a:solidFill>
              <a:schemeClr val="accent1"/>
            </a:solidFill>
            <a:miter lim="800000"/>
            <a:headEnd/>
            <a:tailEnd/>
          </a:ln>
          <a:effectLst/>
        </p:spPr>
        <p:txBody>
          <a:bodyPr>
            <a:spAutoFit/>
          </a:bodyPr>
          <a:lstStyle/>
          <a:p>
            <a:pPr>
              <a:spcBef>
                <a:spcPct val="50000"/>
              </a:spcBef>
            </a:pPr>
            <a:r>
              <a:rPr lang="en-US" sz="2400" b="1">
                <a:solidFill>
                  <a:schemeClr val="accent1"/>
                </a:solidFill>
                <a:effectLst>
                  <a:outerShdw blurRad="38100" dist="38100" dir="2700000" algn="tl">
                    <a:srgbClr val="000000"/>
                  </a:outerShdw>
                </a:effectLst>
              </a:rPr>
              <a:t>BRONSITA CRONICA: </a:t>
            </a:r>
            <a:r>
              <a:rPr lang="en-US" sz="2400" b="1">
                <a:solidFill>
                  <a:srgbClr val="FFFF00"/>
                </a:solidFill>
                <a:effectLst>
                  <a:outerShdw blurRad="38100" dist="38100" dir="2700000" algn="tl">
                    <a:srgbClr val="000000"/>
                  </a:outerShdw>
                </a:effectLst>
              </a:rPr>
              <a:t>bronhografii</a:t>
            </a:r>
            <a:endParaRPr lang="en-US" sz="2400" b="1">
              <a:solidFill>
                <a:schemeClr val="accent1"/>
              </a:solidFill>
              <a:effectLst>
                <a:outerShdw blurRad="38100" dist="38100" dir="2700000" algn="tl">
                  <a:srgbClr val="000000"/>
                </a:outerShdw>
              </a:effectLst>
            </a:endParaRPr>
          </a:p>
        </p:txBody>
      </p:sp>
      <p:sp>
        <p:nvSpPr>
          <p:cNvPr id="48134" name="Line 6"/>
          <p:cNvSpPr>
            <a:spLocks noChangeShapeType="1"/>
          </p:cNvSpPr>
          <p:nvPr/>
        </p:nvSpPr>
        <p:spPr bwMode="auto">
          <a:xfrm flipH="1" flipV="1">
            <a:off x="4876800" y="5486400"/>
            <a:ext cx="304800" cy="152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8135" name="Line 7"/>
          <p:cNvSpPr>
            <a:spLocks noChangeShapeType="1"/>
          </p:cNvSpPr>
          <p:nvPr/>
        </p:nvSpPr>
        <p:spPr bwMode="auto">
          <a:xfrm>
            <a:off x="4114800" y="3962400"/>
            <a:ext cx="15240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8136" name="Line 8"/>
          <p:cNvSpPr>
            <a:spLocks noChangeShapeType="1"/>
          </p:cNvSpPr>
          <p:nvPr/>
        </p:nvSpPr>
        <p:spPr bwMode="auto">
          <a:xfrm flipV="1">
            <a:off x="6248400" y="6324600"/>
            <a:ext cx="304800" cy="152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8137" name="Line 9"/>
          <p:cNvSpPr>
            <a:spLocks noChangeShapeType="1"/>
          </p:cNvSpPr>
          <p:nvPr/>
        </p:nvSpPr>
        <p:spPr bwMode="auto">
          <a:xfrm flipH="1" flipV="1">
            <a:off x="6324600" y="5867400"/>
            <a:ext cx="228600" cy="76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8138" name="Line 10"/>
          <p:cNvSpPr>
            <a:spLocks noChangeShapeType="1"/>
          </p:cNvSpPr>
          <p:nvPr/>
        </p:nvSpPr>
        <p:spPr bwMode="auto">
          <a:xfrm flipV="1">
            <a:off x="7543800" y="66294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8139" name="Line 11"/>
          <p:cNvSpPr>
            <a:spLocks noChangeShapeType="1"/>
          </p:cNvSpPr>
          <p:nvPr/>
        </p:nvSpPr>
        <p:spPr bwMode="auto">
          <a:xfrm>
            <a:off x="1066800" y="3733800"/>
            <a:ext cx="304800" cy="457200"/>
          </a:xfrm>
          <a:prstGeom prst="line">
            <a:avLst/>
          </a:prstGeom>
          <a:noFill/>
          <a:ln w="19050">
            <a:solidFill>
              <a:schemeClr val="tx1"/>
            </a:solidFill>
            <a:round/>
            <a:headEnd/>
            <a:tailEnd type="triangle" w="med" len="med"/>
          </a:ln>
          <a:effectLst/>
        </p:spPr>
        <p:txBody>
          <a:bodyPr wrap="none" anchor="ctr"/>
          <a:lstStyle/>
          <a:p>
            <a:endParaRPr lang="en-US"/>
          </a:p>
        </p:txBody>
      </p:sp>
      <p:sp>
        <p:nvSpPr>
          <p:cNvPr id="48140" name="Line 12"/>
          <p:cNvSpPr>
            <a:spLocks noChangeShapeType="1"/>
          </p:cNvSpPr>
          <p:nvPr/>
        </p:nvSpPr>
        <p:spPr bwMode="auto">
          <a:xfrm>
            <a:off x="1295400" y="3505200"/>
            <a:ext cx="304800" cy="3810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8141" name="Line 13"/>
          <p:cNvSpPr>
            <a:spLocks noChangeShapeType="1"/>
          </p:cNvSpPr>
          <p:nvPr/>
        </p:nvSpPr>
        <p:spPr bwMode="auto">
          <a:xfrm flipV="1">
            <a:off x="2362200" y="5105400"/>
            <a:ext cx="381000" cy="152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8142" name="Line 14"/>
          <p:cNvSpPr>
            <a:spLocks noChangeShapeType="1"/>
          </p:cNvSpPr>
          <p:nvPr/>
        </p:nvSpPr>
        <p:spPr bwMode="auto">
          <a:xfrm flipH="1">
            <a:off x="3505200" y="4114800"/>
            <a:ext cx="228600" cy="228600"/>
          </a:xfrm>
          <a:prstGeom prst="line">
            <a:avLst/>
          </a:prstGeom>
          <a:noFill/>
          <a:ln w="9525">
            <a:solidFill>
              <a:schemeClr val="tx1"/>
            </a:solidFill>
            <a:round/>
            <a:headEnd/>
            <a:tailEnd type="triangle" w="med" len="med"/>
          </a:ln>
          <a:effectLst/>
        </p:spPr>
        <p:txBody>
          <a:bodyPr wrap="none" anchor="ctr"/>
          <a:lstStyle/>
          <a:p>
            <a:endParaRPr lang="en-US"/>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48133"/>
                                        </p:tgtEl>
                                        <p:attrNameLst>
                                          <p:attrName>style.visibility</p:attrName>
                                        </p:attrNameLst>
                                      </p:cBhvr>
                                      <p:to>
                                        <p:strVal val="visible"/>
                                      </p:to>
                                    </p:set>
                                    <p:anim calcmode="lin" valueType="num">
                                      <p:cBhvr>
                                        <p:cTn id="7" dur="500" fill="hold"/>
                                        <p:tgtEl>
                                          <p:spTgt spid="48133"/>
                                        </p:tgtEl>
                                        <p:attrNameLst>
                                          <p:attrName>ppt_x</p:attrName>
                                        </p:attrNameLst>
                                      </p:cBhvr>
                                      <p:tavLst>
                                        <p:tav tm="0">
                                          <p:val>
                                            <p:strVal val="#ppt_x+#ppt_w/2"/>
                                          </p:val>
                                        </p:tav>
                                        <p:tav tm="100000">
                                          <p:val>
                                            <p:strVal val="#ppt_x"/>
                                          </p:val>
                                        </p:tav>
                                      </p:tavLst>
                                    </p:anim>
                                    <p:anim calcmode="lin" valueType="num">
                                      <p:cBhvr>
                                        <p:cTn id="8" dur="500" fill="hold"/>
                                        <p:tgtEl>
                                          <p:spTgt spid="48133"/>
                                        </p:tgtEl>
                                        <p:attrNameLst>
                                          <p:attrName>ppt_y</p:attrName>
                                        </p:attrNameLst>
                                      </p:cBhvr>
                                      <p:tavLst>
                                        <p:tav tm="0">
                                          <p:val>
                                            <p:strVal val="#ppt_y"/>
                                          </p:val>
                                        </p:tav>
                                        <p:tav tm="100000">
                                          <p:val>
                                            <p:strVal val="#ppt_y"/>
                                          </p:val>
                                        </p:tav>
                                      </p:tavLst>
                                    </p:anim>
                                    <p:anim calcmode="lin" valueType="num">
                                      <p:cBhvr>
                                        <p:cTn id="9" dur="500" fill="hold"/>
                                        <p:tgtEl>
                                          <p:spTgt spid="48133"/>
                                        </p:tgtEl>
                                        <p:attrNameLst>
                                          <p:attrName>ppt_w</p:attrName>
                                        </p:attrNameLst>
                                      </p:cBhvr>
                                      <p:tavLst>
                                        <p:tav tm="0">
                                          <p:val>
                                            <p:fltVal val="0"/>
                                          </p:val>
                                        </p:tav>
                                        <p:tav tm="100000">
                                          <p:val>
                                            <p:strVal val="#ppt_w"/>
                                          </p:val>
                                        </p:tav>
                                      </p:tavLst>
                                    </p:anim>
                                    <p:anim calcmode="lin" valueType="num">
                                      <p:cBhvr>
                                        <p:cTn id="10" dur="500" fill="hold"/>
                                        <p:tgtEl>
                                          <p:spTgt spid="481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animBg="1" autoUpdateAnimBg="0"/>
    </p:bld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FFFF00"/>
      </a:accent2>
      <a:accent3>
        <a:srgbClr val="AAAAFF"/>
      </a:accent3>
      <a:accent4>
        <a:srgbClr val="DADADA"/>
      </a:accent4>
      <a:accent5>
        <a:srgbClr val="AAFFFF"/>
      </a:accent5>
      <a:accent6>
        <a:srgbClr val="E7E700"/>
      </a:accent6>
      <a:hlink>
        <a:srgbClr val="FF0033"/>
      </a:hlink>
      <a:folHlink>
        <a:srgbClr val="3366FF"/>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FFFF00"/>
        </a:accent2>
        <a:accent3>
          <a:srgbClr val="AAAAFF"/>
        </a:accent3>
        <a:accent4>
          <a:srgbClr val="DADADA"/>
        </a:accent4>
        <a:accent5>
          <a:srgbClr val="AAFF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SOARING</Template>
  <TotalTime>211</TotalTime>
  <Words>2289</Words>
  <Application>Microsoft Office PowerPoint</Application>
  <PresentationFormat>On-screen Show (4:3)</PresentationFormat>
  <Paragraphs>287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SOARING</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dc:creator>
  <cp:lastModifiedBy>Olaru  </cp:lastModifiedBy>
  <cp:revision>76</cp:revision>
  <dcterms:created xsi:type="dcterms:W3CDTF">2004-11-07T06:23:21Z</dcterms:created>
  <dcterms:modified xsi:type="dcterms:W3CDTF">2012-10-23T10:07:08Z</dcterms:modified>
</cp:coreProperties>
</file>